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62" r:id="rId5"/>
    <p:sldId id="259" r:id="rId6"/>
    <p:sldId id="260" r:id="rId7"/>
    <p:sldId id="287" r:id="rId8"/>
    <p:sldId id="291" r:id="rId9"/>
    <p:sldId id="292" r:id="rId10"/>
    <p:sldId id="293" r:id="rId11"/>
    <p:sldId id="294" r:id="rId12"/>
    <p:sldId id="295" r:id="rId13"/>
    <p:sldId id="288" r:id="rId14"/>
    <p:sldId id="299" r:id="rId15"/>
    <p:sldId id="296" r:id="rId16"/>
    <p:sldId id="261" r:id="rId17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B2B1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884" autoAdjust="0"/>
    <p:restoredTop sz="95890"/>
  </p:normalViewPr>
  <p:slideViewPr>
    <p:cSldViewPr snapToGrid="0">
      <p:cViewPr varScale="1">
        <p:scale>
          <a:sx n="72" d="100"/>
          <a:sy n="72" d="100"/>
        </p:scale>
        <p:origin x="294" y="78"/>
      </p:cViewPr>
      <p:guideLst>
        <p:guide orient="horz" pos="2160"/>
        <p:guide pos="3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8A2579-0BEA-A64C-B221-2C90F7121AA6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189E92-39FB-6E45-ADB3-AE4DBC2DA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587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36F878-79F2-4569-9D97-75BE4B762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2B09A-3D5B-4F48-B308-370A4360D675}" type="datetimeFigureOut">
              <a:rPr lang="ru-RU"/>
              <a:pPr>
                <a:defRPr/>
              </a:pPr>
              <a:t>31.10.2023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6EB924-B507-4FCC-8C4F-D674F2148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D7469C-935F-409B-A987-68A5A3A9E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FD0D7-23AE-4E62-A140-4D6154A4E8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6661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A97F2A-9032-41AC-A9AF-448D67887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C44AC-FF22-4BC0-8092-F8ECF725CB2F}" type="datetimeFigureOut">
              <a:rPr lang="ru-RU"/>
              <a:pPr>
                <a:defRPr/>
              </a:pPr>
              <a:t>31.10.2023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3F89D4-D492-4644-A5E2-ED35A31C0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03AC0EF-2BA4-4B26-9BD8-448A2B2A9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72F2D-82BE-4523-A7F3-AEDECD4748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6593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8ED86F-CAAE-48E2-81CA-9594BE583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AE109-E1F9-4A91-B45D-E8DB5A2175AB}" type="datetimeFigureOut">
              <a:rPr lang="ru-RU"/>
              <a:pPr>
                <a:defRPr/>
              </a:pPr>
              <a:t>31.10.2023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2B8D20-1583-454F-9CE1-F90A06810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6541C0-8156-44E5-AA22-9D07CE340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44FD8-EC3D-4514-917B-E03D5F6980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4173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9AF999-1A89-4AD1-A96E-D8F9A98F8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61154-2B7D-4EAD-A211-B95B9BA9FEDD}" type="datetimeFigureOut">
              <a:rPr lang="ru-RU"/>
              <a:pPr>
                <a:defRPr/>
              </a:pPr>
              <a:t>31.10.2023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B902B3-8EE5-4A65-BF94-43BCDBE49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AD80B5-16AF-4EB1-8492-7142DD903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18B5D-D793-4888-BB65-5049C0497E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4385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4DF8C0A-9724-4236-A11B-4200183EB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78C9C-6232-4778-A342-F2B9E06530C8}" type="datetimeFigureOut">
              <a:rPr lang="ru-RU"/>
              <a:pPr>
                <a:defRPr/>
              </a:pPr>
              <a:t>31.10.2023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065773-F8F4-4BC7-8EF0-9351629D3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13ED02-3DF8-4451-9FA7-9119720D1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22174-C66D-46DE-9F7B-3E54732E09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8611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2813E786-FC69-4EE9-858B-E20536166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ADDED-F8E0-45E6-80EC-A77862B190EA}" type="datetimeFigureOut">
              <a:rPr lang="ru-RU"/>
              <a:pPr>
                <a:defRPr/>
              </a:pPr>
              <a:t>31.10.2023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D5F0E6C2-AD1F-4541-B277-E705418EA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E1D8A799-5E73-41CD-B790-613276833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59A76-1AC0-4D9F-9406-EB44AD7869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3935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ECD97D83-579E-4CE1-924E-00D58D5CB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2B925-D657-4113-BA96-FBF52B4CB4C6}" type="datetimeFigureOut">
              <a:rPr lang="ru-RU"/>
              <a:pPr>
                <a:defRPr/>
              </a:pPr>
              <a:t>31.10.2023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A0F2B76B-1693-4A9A-B722-3EDC31864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B9BF5E50-3F90-452F-B297-169DA1516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6927D-6FBD-4FC5-9D57-AB6F5C0F56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2457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A9CC0813-A245-4B9F-B78A-1768ECE89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FC9A9-6094-4882-A69F-11AC47EC5FB8}" type="datetimeFigureOut">
              <a:rPr lang="ru-RU"/>
              <a:pPr>
                <a:defRPr/>
              </a:pPr>
              <a:t>31.10.2023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35E8816B-1E62-4996-B262-C6693C540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7213AF12-2C28-4FAF-9C23-B5380A98D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C8150-4679-4F24-A4C4-B04C0C0B4A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0446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938CEA55-3611-4523-AACD-F31EF4175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A067E-91BC-4B5C-BA0D-252F70C0D15F}" type="datetimeFigureOut">
              <a:rPr lang="ru-RU"/>
              <a:pPr>
                <a:defRPr/>
              </a:pPr>
              <a:t>31.10.2023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0B0F345A-1D49-4ED0-BEBF-B2EC90938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C0AE6F73-96E8-46FA-8835-5DA4A88B8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9950B-7566-41FD-865B-A80F1D629D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1826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21E2D711-2187-4C03-A3C7-BA5C4A1E7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9B9C4-2EAD-4C69-8FE4-81633114C834}" type="datetimeFigureOut">
              <a:rPr lang="ru-RU"/>
              <a:pPr>
                <a:defRPr/>
              </a:pPr>
              <a:t>31.10.2023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145164E4-8F60-4D0D-818E-1768CB2E1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64E862F1-66AA-4859-9941-BD7FB609D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49AB2-29AE-44A0-8C4D-8CF5E9E467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4823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EF024268-3B2F-4E2E-A7AF-CAF044237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7475F-121E-4D33-9B9B-566F47163D62}" type="datetimeFigureOut">
              <a:rPr lang="ru-RU"/>
              <a:pPr>
                <a:defRPr/>
              </a:pPr>
              <a:t>31.10.2023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59381A78-FA6C-4FD1-B3ED-AD60C7D1D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159F6A78-D902-483D-893E-8494B439C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1779B-5A70-4A9E-BAA0-579DCAB8A2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91083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87E7BCD0-1D76-41DC-AA91-410D9163BD4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4C2C574A-F35F-415D-B62F-1459B5C3709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67AA8A-705F-4D6E-8935-DD11FDD9B4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14FC04-5130-4CD5-B06D-51752E838DBB}" type="datetimeFigureOut">
              <a:rPr lang="ru-RU"/>
              <a:pPr>
                <a:defRPr/>
              </a:pPr>
              <a:t>31.10.2023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549EC96-01FC-4A8F-B465-95681D37C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DC3544-5978-4301-B8F9-D26080DB47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2E55FC3-B7ED-4004-892B-B8F457A258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G"/><Relationship Id="rId7" Type="http://schemas.openxmlformats.org/officeDocument/2006/relationships/image" Target="../media/image1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13.jp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D2066C14-82F7-0647-BDF7-6904F8C2F9F7}"/>
              </a:ext>
            </a:extLst>
          </p:cNvPr>
          <p:cNvSpPr txBox="1"/>
          <p:nvPr/>
        </p:nvSpPr>
        <p:spPr>
          <a:xfrm>
            <a:off x="646385" y="2610755"/>
            <a:ext cx="91780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	Социально-профилактическая служба МБУДО «Центр внешкольной работы г. Челябинска»,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как средство организации психолого-педагогической поддержки обучающихся</a:t>
            </a:r>
            <a:endParaRPr lang="ru-RU" sz="3200" b="1" dirty="0">
              <a:latin typeface="Arial Black" panose="020B0A04020102020204" pitchFamily="34" charset="0"/>
              <a:cs typeface="Arial Black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EB86F1-F9EB-D847-A246-5DCA9DCAD495}"/>
              </a:ext>
            </a:extLst>
          </p:cNvPr>
          <p:cNvSpPr txBox="1"/>
          <p:nvPr/>
        </p:nvSpPr>
        <p:spPr>
          <a:xfrm>
            <a:off x="646385" y="1890025"/>
            <a:ext cx="44143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СПИКЕР: Е.А. Джафарова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467EE163-4EB0-4C04-A2A3-B039A899CFE1}"/>
              </a:ext>
            </a:extLst>
          </p:cNvPr>
          <p:cNvSpPr/>
          <p:nvPr/>
        </p:nvSpPr>
        <p:spPr>
          <a:xfrm>
            <a:off x="381000" y="37576"/>
            <a:ext cx="5400675" cy="795337"/>
          </a:xfrm>
          <a:prstGeom prst="rect">
            <a:avLst/>
          </a:prstGeom>
          <a:solidFill>
            <a:srgbClr val="B3B2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2167BF03-A272-4200-8C7C-44F3B7EB4952}"/>
              </a:ext>
            </a:extLst>
          </p:cNvPr>
          <p:cNvSpPr/>
          <p:nvPr/>
        </p:nvSpPr>
        <p:spPr>
          <a:xfrm>
            <a:off x="547504" y="241527"/>
            <a:ext cx="5393581" cy="1093327"/>
          </a:xfrm>
          <a:prstGeom prst="rect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«Каждый важен»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https://sun9-25.userapi.com/impg/laocH1yo3lzBhy78Pc4rOJ49_r3Hye-aK3PEnQ/h6tpPCbW3HI.jpg?size=1280x960&amp;quality=95&amp;sign=14c876fc57c4ee0b26ca645033e14872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212" y="241527"/>
            <a:ext cx="4726819" cy="354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68.userapi.com/impg/8Cp-6DA3k1T2c7lLd2Yu6wqcyPPTGmL8jpYV1A/K6aseX5tMZs.jpg?size=1280x576&amp;quality=95&amp;sign=ca1fee18f5513c35836316fc7afa744e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043" y="1356133"/>
            <a:ext cx="5430132" cy="244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un9-11.userapi.com/impg/MNzuEa_8Ia_OpRO0OLHAVWG3lkEhcbvjHWfBnw/97w-ZlCEw1o.jpg?size=1000x1000&amp;quality=95&amp;sign=ef81a627d09ec1f82f6ad5db1a381706&amp;type=albu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002" y="3935271"/>
            <a:ext cx="5648195" cy="270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un9-78.userapi.com/impg/FeZbG-_I1lDw0aRotwMgGE6gktKH8rjINW4xVA/DReV1VfaSnw.jpg?size=810x1080&amp;quality=95&amp;sign=84b08c6620020f421fde5c7163f614ac&amp;type=albu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820" y="3393373"/>
            <a:ext cx="2999780" cy="325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01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467EE163-4EB0-4C04-A2A3-B039A899CFE1}"/>
              </a:ext>
            </a:extLst>
          </p:cNvPr>
          <p:cNvSpPr/>
          <p:nvPr/>
        </p:nvSpPr>
        <p:spPr>
          <a:xfrm>
            <a:off x="381000" y="37576"/>
            <a:ext cx="8564217" cy="795337"/>
          </a:xfrm>
          <a:prstGeom prst="rect">
            <a:avLst/>
          </a:prstGeom>
          <a:solidFill>
            <a:srgbClr val="B3B2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2167BF03-A272-4200-8C7C-44F3B7EB4952}"/>
              </a:ext>
            </a:extLst>
          </p:cNvPr>
          <p:cNvSpPr/>
          <p:nvPr/>
        </p:nvSpPr>
        <p:spPr>
          <a:xfrm>
            <a:off x="547504" y="241527"/>
            <a:ext cx="8564217" cy="1093327"/>
          </a:xfrm>
          <a:prstGeom prst="rect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Методические мероприятия для специалистов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системы образования Курчатовского района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https://sun9-19.userapi.com/impg/Cy79NhCwm91gRMKyzLUdlmpm2PbRwzjV7oKxXA/SPCitRUmvFQ.jpg?size=1280x959&amp;quality=96&amp;sign=664fdbfc221cd16ce8f3c015c197e7c4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356" y="3845502"/>
            <a:ext cx="4944638" cy="2912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18.userapi.com/impg/gu7Nifqy8IRheGb64JUQCYS0ZTaAYiyjgDS19Q/ESLaOt_XeO4.jpg?size=1280x960&amp;quality=95&amp;sign=1703fcc3560d9ea7e0429c0918c7d71c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62" y="1538805"/>
            <a:ext cx="4567421" cy="308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70.userapi.com/impg/d7m6gXDBUXSraZPliNi5KOeF4yQPmxMJWaSQUQ/IF13IDYotXk.jpg?size=1280x960&amp;quality=95&amp;sign=2d6268424320676825a827bd4f2ef5eb&amp;type=albu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1434302"/>
            <a:ext cx="4982978" cy="319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6517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467EE163-4EB0-4C04-A2A3-B039A899CFE1}"/>
              </a:ext>
            </a:extLst>
          </p:cNvPr>
          <p:cNvSpPr/>
          <p:nvPr/>
        </p:nvSpPr>
        <p:spPr>
          <a:xfrm>
            <a:off x="381000" y="37576"/>
            <a:ext cx="8656983" cy="795337"/>
          </a:xfrm>
          <a:prstGeom prst="rect">
            <a:avLst/>
          </a:prstGeom>
          <a:solidFill>
            <a:srgbClr val="B3B2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2167BF03-A272-4200-8C7C-44F3B7EB4952}"/>
              </a:ext>
            </a:extLst>
          </p:cNvPr>
          <p:cNvSpPr/>
          <p:nvPr/>
        </p:nvSpPr>
        <p:spPr>
          <a:xfrm>
            <a:off x="547504" y="241527"/>
            <a:ext cx="8825096" cy="1093327"/>
          </a:xfrm>
          <a:prstGeom prst="rect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Опыт Службы был представлен на: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7504" y="1334854"/>
            <a:ext cx="1116824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Tx/>
              <a:buChar char="-"/>
            </a:pPr>
            <a:r>
              <a:rPr lang="ru-RU" sz="1600" b="1" dirty="0">
                <a:ea typeface="Calibri" panose="020F0502020204030204" pitchFamily="34" charset="0"/>
              </a:rPr>
              <a:t>Августовской конференции работников образования г. Челябинска 2020 г. Доклад </a:t>
            </a:r>
            <a:r>
              <a:rPr lang="ru-RU" sz="1600" b="1" dirty="0">
                <a:solidFill>
                  <a:srgbClr val="C00000"/>
                </a:solidFill>
                <a:ea typeface="Calibri" panose="020F0502020204030204" pitchFamily="34" charset="0"/>
              </a:rPr>
              <a:t>«Игровые технологии как инструмент самореализации и формирования ценности здоровья </a:t>
            </a:r>
            <a:r>
              <a:rPr lang="ru-RU" sz="1600" b="1" spc="15" dirty="0">
                <a:solidFill>
                  <a:srgbClr val="C00000"/>
                </a:solidFill>
                <a:ea typeface="Calibri" panose="020F0502020204030204" pitchFamily="34" charset="0"/>
              </a:rPr>
              <a:t>и здорового образа жизни обучающихся»;</a:t>
            </a: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endParaRPr lang="ru-RU" sz="1600" b="1" dirty="0"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r>
              <a:rPr lang="en-US" sz="1600" b="1" dirty="0">
                <a:ea typeface="Calibri" panose="020F0502020204030204" pitchFamily="34" charset="0"/>
              </a:rPr>
              <a:t>VII</a:t>
            </a:r>
            <a:r>
              <a:rPr lang="ru-RU" sz="1600" b="1" spc="15" dirty="0">
                <a:ea typeface="Calibri" panose="020F0502020204030204" pitchFamily="34" charset="0"/>
              </a:rPr>
              <a:t> Межрегиональной научно-практической конференции «Дополнительное образование детей: ресурсы развития» для </a:t>
            </a:r>
            <a:r>
              <a:rPr lang="ru-RU" sz="1600" b="1" dirty="0">
                <a:ea typeface="Calibri" panose="020F0502020204030204" pitchFamily="34" charset="0"/>
              </a:rPr>
              <a:t>презентации исследовательского опыта, новых практик и подходов в педагогической и управленческой деятельности по дополнительному образованию детей, </a:t>
            </a:r>
            <a:r>
              <a:rPr lang="ru-RU" sz="1600" b="1" spc="15" dirty="0">
                <a:ea typeface="Calibri" panose="020F0502020204030204" pitchFamily="34" charset="0"/>
              </a:rPr>
              <a:t>15-19 февраля 2021 г. в г. Екатеринбург. Статья </a:t>
            </a:r>
            <a:r>
              <a:rPr lang="ru-RU" sz="1600" b="1" spc="15" dirty="0">
                <a:solidFill>
                  <a:srgbClr val="C00000"/>
                </a:solidFill>
                <a:ea typeface="Calibri" panose="020F0502020204030204" pitchFamily="34" charset="0"/>
              </a:rPr>
              <a:t>«</a:t>
            </a:r>
            <a:r>
              <a:rPr lang="ru-RU" sz="1600" b="1" dirty="0">
                <a:solidFill>
                  <a:srgbClr val="C00000"/>
                </a:solidFill>
                <a:ea typeface="Calibri" panose="020F0502020204030204" pitchFamily="34" charset="0"/>
              </a:rPr>
              <a:t>Социально-профилактическая служба, как средство организации психолого-педагогической поддержки обучающихся»;</a:t>
            </a: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endParaRPr lang="ru-RU" sz="1600" b="1" dirty="0"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r>
              <a:rPr lang="en-US" sz="1600" b="1" dirty="0">
                <a:ea typeface="Calibri" panose="020F0502020204030204" pitchFamily="34" charset="0"/>
              </a:rPr>
              <a:t>VIII</a:t>
            </a:r>
            <a:r>
              <a:rPr lang="ru-RU" sz="1600" b="1" dirty="0">
                <a:ea typeface="Calibri" panose="020F0502020204030204" pitchFamily="34" charset="0"/>
              </a:rPr>
              <a:t> Межрегиональном фестивале инновационных педагогических идей «Стратегия будущего» </a:t>
            </a:r>
            <a:r>
              <a:rPr lang="ru-RU" sz="1600" b="1" dirty="0">
                <a:ea typeface="Times New Roman" panose="02020603050405020304" pitchFamily="18" charset="0"/>
              </a:rPr>
              <a:t>для представителей педагогической общественности, образовательных учреждений России и других государств независимо от их ведомственной принадлежности </a:t>
            </a:r>
            <a:r>
              <a:rPr lang="ru-RU" sz="1600" b="1" dirty="0">
                <a:ea typeface="Calibri" panose="020F0502020204030204" pitchFamily="34" charset="0"/>
              </a:rPr>
              <a:t>в феврале 2021 г. г. Санкт-Петербург в номинации «Воспитание и социализация обучающихся» была представлена тема </a:t>
            </a:r>
            <a:r>
              <a:rPr lang="ru-RU" sz="1600" b="1" dirty="0">
                <a:solidFill>
                  <a:srgbClr val="C00000"/>
                </a:solidFill>
                <a:ea typeface="Calibri" panose="020F0502020204030204" pitchFamily="34" charset="0"/>
              </a:rPr>
              <a:t>«Социализация </a:t>
            </a:r>
            <a:r>
              <a:rPr lang="ru-RU" sz="1600" b="1" spc="15" dirty="0">
                <a:solidFill>
                  <a:srgbClr val="C00000"/>
                </a:solidFill>
                <a:ea typeface="Calibri" panose="020F0502020204030204" pitchFamily="34" charset="0"/>
              </a:rPr>
              <a:t>и формирования культуры здорового и безопасного образа жизни участников образовательного процесса»;</a:t>
            </a: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endParaRPr lang="ru-RU" sz="1600" b="1" dirty="0">
              <a:ea typeface="Times New Roman" panose="02020603050405020304" pitchFamily="18" charset="0"/>
            </a:endParaRPr>
          </a:p>
          <a:p>
            <a:r>
              <a:rPr lang="ru-RU" sz="1600" b="1" spc="15" dirty="0">
                <a:ea typeface="Calibri" panose="020F0502020204030204" pitchFamily="34" charset="0"/>
              </a:rPr>
              <a:t>-   </a:t>
            </a:r>
            <a:r>
              <a:rPr lang="ru-RU" sz="1600" b="1" spc="15" dirty="0">
                <a:solidFill>
                  <a:srgbClr val="C00000"/>
                </a:solidFill>
                <a:ea typeface="Calibri" panose="020F0502020204030204" pitchFamily="34" charset="0"/>
              </a:rPr>
              <a:t>Мастер-класс «Технология успешного профилактического занятия в форме «</a:t>
            </a:r>
            <a:r>
              <a:rPr lang="en-US" sz="1600" b="1" spc="15" dirty="0">
                <a:solidFill>
                  <a:srgbClr val="C00000"/>
                </a:solidFill>
                <a:ea typeface="Calibri" panose="020F0502020204030204" pitchFamily="34" charset="0"/>
              </a:rPr>
              <a:t>video self</a:t>
            </a:r>
            <a:r>
              <a:rPr lang="ru-RU" sz="1600" b="1" spc="15" dirty="0">
                <a:solidFill>
                  <a:srgbClr val="C00000"/>
                </a:solidFill>
                <a:ea typeface="Calibri" panose="020F0502020204030204" pitchFamily="34" charset="0"/>
              </a:rPr>
              <a:t>-</a:t>
            </a:r>
            <a:r>
              <a:rPr lang="ru-RU" sz="1600" b="1" spc="15" dirty="0" err="1">
                <a:solidFill>
                  <a:srgbClr val="C00000"/>
                </a:solidFill>
                <a:ea typeface="Calibri" panose="020F0502020204030204" pitchFamily="34" charset="0"/>
              </a:rPr>
              <a:t>teach</a:t>
            </a:r>
            <a:r>
              <a:rPr lang="ru-RU" sz="1600" b="1" spc="15" dirty="0">
                <a:solidFill>
                  <a:srgbClr val="C00000"/>
                </a:solidFill>
                <a:ea typeface="Calibri" panose="020F0502020204030204" pitchFamily="34" charset="0"/>
              </a:rPr>
              <a:t>»</a:t>
            </a:r>
            <a:r>
              <a:rPr lang="ru-RU" sz="1600" b="1" spc="15" dirty="0">
                <a:ea typeface="Calibri" panose="020F0502020204030204" pitchFamily="34" charset="0"/>
              </a:rPr>
              <a:t> стал призером открытого фестиваля педагогических идей и образовательных технологий в дополнительном образовании «Сфера профессионального роста» ЧИППКРО, 2023 г.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093367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EA98DA2-5D02-D04B-A782-68BC3BBD6A1A}"/>
              </a:ext>
            </a:extLst>
          </p:cNvPr>
          <p:cNvSpPr txBox="1"/>
          <p:nvPr/>
        </p:nvSpPr>
        <p:spPr>
          <a:xfrm>
            <a:off x="788275" y="6126567"/>
            <a:ext cx="630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12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97230C-9981-1B82-FC4D-BDD4E75840A9}"/>
              </a:ext>
            </a:extLst>
          </p:cNvPr>
          <p:cNvSpPr txBox="1"/>
          <p:nvPr/>
        </p:nvSpPr>
        <p:spPr>
          <a:xfrm>
            <a:off x="715363" y="456915"/>
            <a:ext cx="103390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Arial Black" panose="020B0A04020102020204" pitchFamily="34" charset="0"/>
              </a:rPr>
              <a:t>За период активной деятельности </a:t>
            </a:r>
          </a:p>
          <a:p>
            <a:pPr algn="ctr"/>
            <a:r>
              <a:rPr lang="ru-RU" sz="3200" b="1" dirty="0">
                <a:latin typeface="Arial Black" panose="020B0A04020102020204" pitchFamily="34" charset="0"/>
              </a:rPr>
              <a:t>Социально-профилактической службы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86E047-047E-094E-3AA1-84F50512BA9E}"/>
              </a:ext>
            </a:extLst>
          </p:cNvPr>
          <p:cNvSpPr txBox="1"/>
          <p:nvPr/>
        </p:nvSpPr>
        <p:spPr>
          <a:xfrm>
            <a:off x="9640841" y="3340419"/>
            <a:ext cx="262128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Arial Black" panose="020B0604020202020204" pitchFamily="34" charset="0"/>
                <a:ea typeface="Verdana" panose="020B0604030504040204" pitchFamily="34" charset="0"/>
                <a:cs typeface="Arial Black" panose="020B0604020202020204" pitchFamily="34" charset="0"/>
              </a:rPr>
              <a:t>64</a:t>
            </a:r>
          </a:p>
          <a:p>
            <a:pPr algn="ctr"/>
            <a:r>
              <a:rPr lang="ru-RU" sz="2000" b="1" dirty="0">
                <a:latin typeface="Arial Black" panose="020B0604020202020204" pitchFamily="34" charset="0"/>
                <a:ea typeface="Verdana" panose="020B0604030504040204" pitchFamily="34" charset="0"/>
                <a:cs typeface="Arial Black" panose="020B0604020202020204" pitchFamily="34" charset="0"/>
              </a:rPr>
              <a:t>педагога</a:t>
            </a:r>
            <a:endParaRPr lang="ru-RU" sz="5400" b="1" dirty="0">
              <a:latin typeface="Arial Black" panose="020B0604020202020204" pitchFamily="34" charset="0"/>
              <a:ea typeface="Verdana" panose="020B0604030504040204" pitchFamily="34" charset="0"/>
              <a:cs typeface="Arial Black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329DC0-A6EB-9CB6-E50D-B8659A7B144E}"/>
              </a:ext>
            </a:extLst>
          </p:cNvPr>
          <p:cNvSpPr txBox="1"/>
          <p:nvPr/>
        </p:nvSpPr>
        <p:spPr>
          <a:xfrm>
            <a:off x="7452364" y="2263644"/>
            <a:ext cx="26212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Arial Black" panose="020B0604020202020204" pitchFamily="34" charset="0"/>
                <a:ea typeface="Verdana" panose="020B0604030504040204" pitchFamily="34" charset="0"/>
                <a:cs typeface="Arial Black" panose="020B0604020202020204" pitchFamily="34" charset="0"/>
              </a:rPr>
              <a:t>123</a:t>
            </a:r>
          </a:p>
          <a:p>
            <a:pPr algn="ctr"/>
            <a:r>
              <a:rPr lang="ru-RU" b="1" dirty="0">
                <a:latin typeface="Arial Black" panose="020B0604020202020204" pitchFamily="34" charset="0"/>
                <a:ea typeface="Verdana" panose="020B0604030504040204" pitchFamily="34" charset="0"/>
                <a:cs typeface="Arial Black" panose="020B0604020202020204" pitchFamily="34" charset="0"/>
              </a:rPr>
              <a:t>ребенка, находящихся в  ТЖС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FA6DC0-1424-4237-BE43-AC10B7FADBD1}"/>
              </a:ext>
            </a:extLst>
          </p:cNvPr>
          <p:cNvSpPr txBox="1"/>
          <p:nvPr/>
        </p:nvSpPr>
        <p:spPr>
          <a:xfrm>
            <a:off x="2375084" y="2284794"/>
            <a:ext cx="262128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Arial Black" panose="020B0604020202020204" pitchFamily="34" charset="0"/>
                <a:ea typeface="Verdana" panose="020B0604030504040204" pitchFamily="34" charset="0"/>
                <a:cs typeface="Arial Black" panose="020B0604020202020204" pitchFamily="34" charset="0"/>
              </a:rPr>
              <a:t>313</a:t>
            </a:r>
          </a:p>
          <a:p>
            <a:pPr algn="ctr"/>
            <a:r>
              <a:rPr lang="ru-RU" sz="2000" b="1" dirty="0">
                <a:latin typeface="Arial Black" panose="020B0604020202020204" pitchFamily="34" charset="0"/>
                <a:ea typeface="Verdana" panose="020B0604030504040204" pitchFamily="34" charset="0"/>
                <a:cs typeface="Arial Black" panose="020B0604020202020204" pitchFamily="34" charset="0"/>
              </a:rPr>
              <a:t>мероприятий</a:t>
            </a:r>
            <a:endParaRPr lang="ru-RU" sz="5400" b="1" dirty="0">
              <a:latin typeface="Arial Black" panose="020B0604020202020204" pitchFamily="34" charset="0"/>
              <a:ea typeface="Verdana" panose="020B0604030504040204" pitchFamily="34" charset="0"/>
              <a:cs typeface="Arial Black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134489-A272-4F20-8583-B2F05C46AB5E}"/>
              </a:ext>
            </a:extLst>
          </p:cNvPr>
          <p:cNvSpPr txBox="1"/>
          <p:nvPr/>
        </p:nvSpPr>
        <p:spPr>
          <a:xfrm>
            <a:off x="4831084" y="3429000"/>
            <a:ext cx="2621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Arial Black" panose="020B0604020202020204" pitchFamily="34" charset="0"/>
                <a:ea typeface="Verdana" panose="020B0604030504040204" pitchFamily="34" charset="0"/>
                <a:cs typeface="Arial Black" panose="020B0604020202020204" pitchFamily="34" charset="0"/>
              </a:rPr>
              <a:t>3266</a:t>
            </a:r>
          </a:p>
          <a:p>
            <a:pPr algn="ctr"/>
            <a:r>
              <a:rPr lang="ru-RU" b="1" dirty="0">
                <a:latin typeface="Arial Black" panose="020B0604020202020204" pitchFamily="34" charset="0"/>
                <a:ea typeface="Verdana" panose="020B0604030504040204" pitchFamily="34" charset="0"/>
                <a:cs typeface="Arial Black" panose="020B0604020202020204" pitchFamily="34" charset="0"/>
              </a:rPr>
              <a:t>обучающихся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A6CF6A-88AD-4247-93AE-95304E019698}"/>
              </a:ext>
            </a:extLst>
          </p:cNvPr>
          <p:cNvSpPr txBox="1"/>
          <p:nvPr/>
        </p:nvSpPr>
        <p:spPr>
          <a:xfrm>
            <a:off x="0" y="3300456"/>
            <a:ext cx="26212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Arial Black" panose="020B0604020202020204" pitchFamily="34" charset="0"/>
                <a:ea typeface="Verdana" panose="020B0604030504040204" pitchFamily="34" charset="0"/>
                <a:cs typeface="Arial Black" panose="020B0604020202020204" pitchFamily="34" charset="0"/>
              </a:rPr>
              <a:t>15</a:t>
            </a:r>
          </a:p>
          <a:p>
            <a:pPr algn="ctr"/>
            <a:r>
              <a:rPr lang="ru-RU" b="1" dirty="0">
                <a:latin typeface="Arial Black" panose="020B0604020202020204" pitchFamily="34" charset="0"/>
                <a:ea typeface="Verdana" panose="020B0604030504040204" pitchFamily="34" charset="0"/>
                <a:cs typeface="Arial Black" panose="020B0604020202020204" pitchFamily="34" charset="0"/>
              </a:rPr>
              <a:t>образовательных учреждений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8FB849-47C8-45C4-AF96-FFA642CC580A}"/>
              </a:ext>
            </a:extLst>
          </p:cNvPr>
          <p:cNvSpPr txBox="1"/>
          <p:nvPr/>
        </p:nvSpPr>
        <p:spPr>
          <a:xfrm>
            <a:off x="4563874" y="5203237"/>
            <a:ext cx="33142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atin typeface="Arial Black" panose="020B0604020202020204" pitchFamily="34" charset="0"/>
                <a:ea typeface="Verdana" panose="020B0604030504040204" pitchFamily="34" charset="0"/>
                <a:cs typeface="Arial Black" panose="020B0604020202020204" pitchFamily="34" charset="0"/>
              </a:rPr>
              <a:t>ЦИФРЫ</a:t>
            </a:r>
            <a:endParaRPr lang="ru-RU" b="1" dirty="0">
              <a:latin typeface="Arial Black" panose="020B0604020202020204" pitchFamily="34" charset="0"/>
              <a:ea typeface="Verdana" panose="020B0604030504040204" pitchFamily="34" charset="0"/>
              <a:cs typeface="Arial Black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A417854-84A0-44C3-9B25-7246F79EEB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49" y="2492025"/>
            <a:ext cx="848394" cy="84839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BC5A216-1A86-4201-AAF1-10B30DA0D9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0260" y="2573458"/>
            <a:ext cx="942442" cy="94244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63DBCFF-5CF8-484F-B666-8313DF5226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067" y="2394012"/>
            <a:ext cx="1251906" cy="125190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6986AE0-57C2-4EA4-830E-9C0F298010D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016" y="1425901"/>
            <a:ext cx="945976" cy="945976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1E69E0C-C596-4413-B30C-85B07D23D56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708" y="1534133"/>
            <a:ext cx="831368" cy="83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440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EC93035-9D53-4ED8-8CA9-64D085ACEE07}"/>
              </a:ext>
            </a:extLst>
          </p:cNvPr>
          <p:cNvSpPr/>
          <p:nvPr/>
        </p:nvSpPr>
        <p:spPr>
          <a:xfrm>
            <a:off x="161027" y="378483"/>
            <a:ext cx="59349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ea typeface="Times New Roman" panose="02020603050405020304" pitchFamily="18" charset="0"/>
              </a:rPr>
              <a:t>Изменение</a:t>
            </a:r>
          </a:p>
          <a:p>
            <a:pPr indent="449580" algn="ctr"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ea typeface="Times New Roman" panose="02020603050405020304" pitchFamily="18" charset="0"/>
              </a:rPr>
              <a:t> ситуативной тревожности</a:t>
            </a:r>
          </a:p>
          <a:p>
            <a:pPr indent="449580" algn="ctr"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ea typeface="Times New Roman" panose="02020603050405020304" pitchFamily="18" charset="0"/>
              </a:rPr>
              <a:t>  </a:t>
            </a:r>
            <a:r>
              <a:rPr lang="ru-RU" dirty="0">
                <a:solidFill>
                  <a:srgbClr val="C00000"/>
                </a:solidFill>
                <a:ea typeface="Times New Roman" panose="02020603050405020304" pitchFamily="18" charset="0"/>
              </a:rPr>
              <a:t>у обучающихся </a:t>
            </a:r>
          </a:p>
          <a:p>
            <a:pPr indent="449580" algn="ctr">
              <a:spcAft>
                <a:spcPts val="0"/>
              </a:spcAft>
            </a:pPr>
            <a:r>
              <a:rPr lang="ru-RU" sz="1400" dirty="0">
                <a:ea typeface="Times New Roman" panose="02020603050405020304" pitchFamily="18" charset="0"/>
              </a:rPr>
              <a:t>(по  методике </a:t>
            </a:r>
            <a:r>
              <a:rPr lang="ru-RU" sz="1400" dirty="0" err="1">
                <a:ea typeface="Times New Roman" panose="02020603050405020304" pitchFamily="18" charset="0"/>
              </a:rPr>
              <a:t>Спилбергера</a:t>
            </a:r>
            <a:r>
              <a:rPr lang="ru-RU" sz="1400" dirty="0">
                <a:ea typeface="Times New Roman" panose="02020603050405020304" pitchFamily="18" charset="0"/>
              </a:rPr>
              <a:t> – Ханина)</a:t>
            </a: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8425748A-1A95-484E-A216-0424D09911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34967"/>
              </p:ext>
            </p:extLst>
          </p:nvPr>
        </p:nvGraphicFramePr>
        <p:xfrm>
          <a:off x="614363" y="1566770"/>
          <a:ext cx="5376414" cy="3885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8672">
                  <a:extLst>
                    <a:ext uri="{9D8B030D-6E8A-4147-A177-3AD203B41FA5}">
                      <a16:colId xmlns:a16="http://schemas.microsoft.com/office/drawing/2014/main" val="2906689268"/>
                    </a:ext>
                  </a:extLst>
                </a:gridCol>
                <a:gridCol w="1848871">
                  <a:extLst>
                    <a:ext uri="{9D8B030D-6E8A-4147-A177-3AD203B41FA5}">
                      <a16:colId xmlns:a16="http://schemas.microsoft.com/office/drawing/2014/main" val="234928443"/>
                    </a:ext>
                  </a:extLst>
                </a:gridCol>
                <a:gridCol w="1848871">
                  <a:extLst>
                    <a:ext uri="{9D8B030D-6E8A-4147-A177-3AD203B41FA5}">
                      <a16:colId xmlns:a16="http://schemas.microsoft.com/office/drawing/2014/main" val="4008492452"/>
                    </a:ext>
                  </a:extLst>
                </a:gridCol>
              </a:tblGrid>
              <a:tr h="92690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Уровни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Начало  учебного года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Конец учебного года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384870"/>
                  </a:ext>
                </a:extLst>
              </a:tr>
              <a:tr h="87291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Высокий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9175073"/>
                  </a:ext>
                </a:extLst>
              </a:tr>
              <a:tr h="144386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Средний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934211"/>
                  </a:ext>
                </a:extLst>
              </a:tr>
              <a:tr h="64225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Низкий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6139123"/>
                  </a:ext>
                </a:extLst>
              </a:tr>
            </a:tbl>
          </a:graphicData>
        </a:graphic>
      </p:graphicFrame>
      <p:cxnSp>
        <p:nvCxnSpPr>
          <p:cNvPr id="4" name="Прямая со стрелкой 3"/>
          <p:cNvCxnSpPr/>
          <p:nvPr/>
        </p:nvCxnSpPr>
        <p:spPr>
          <a:xfrm flipH="1" flipV="1">
            <a:off x="10672108" y="3755678"/>
            <a:ext cx="8592" cy="778222"/>
          </a:xfrm>
          <a:prstGeom prst="straightConnector1">
            <a:avLst/>
          </a:prstGeom>
          <a:ln w="76200">
            <a:solidFill>
              <a:srgbClr val="D5205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6788988" y="551107"/>
            <a:ext cx="4951561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Выбор подростками стратегии поведения в конфликтных ситуациях </a:t>
            </a:r>
          </a:p>
          <a:p>
            <a:pPr algn="ctr"/>
            <a:r>
              <a:rPr lang="ru-RU" sz="1600" b="1" dirty="0"/>
              <a:t>(</a:t>
            </a:r>
            <a:r>
              <a:rPr lang="ru-RU" sz="1600" dirty="0"/>
              <a:t>по методике Дональда Томаса </a:t>
            </a:r>
            <a:r>
              <a:rPr lang="ru-RU" sz="1600" dirty="0" err="1"/>
              <a:t>Кэмпбелла</a:t>
            </a:r>
            <a:r>
              <a:rPr lang="ru-RU" sz="1600" dirty="0"/>
              <a:t>)</a:t>
            </a:r>
          </a:p>
        </p:txBody>
      </p:sp>
      <p:graphicFrame>
        <p:nvGraphicFramePr>
          <p:cNvPr id="7" name="Таблица 11">
            <a:extLst>
              <a:ext uri="{FF2B5EF4-FFF2-40B4-BE49-F238E27FC236}">
                <a16:creationId xmlns:a16="http://schemas.microsoft.com/office/drawing/2014/main" id="{45FD2CE9-1566-4769-B343-AA6C1BB127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766537"/>
              </p:ext>
            </p:extLst>
          </p:nvPr>
        </p:nvGraphicFramePr>
        <p:xfrm>
          <a:off x="6832121" y="1566770"/>
          <a:ext cx="4865296" cy="4103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3843368719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67368509"/>
                    </a:ext>
                  </a:extLst>
                </a:gridCol>
                <a:gridCol w="1207696">
                  <a:extLst>
                    <a:ext uri="{9D8B030D-6E8A-4147-A177-3AD203B41FA5}">
                      <a16:colId xmlns:a16="http://schemas.microsoft.com/office/drawing/2014/main" val="2229849772"/>
                    </a:ext>
                  </a:extLst>
                </a:gridCol>
              </a:tblGrid>
              <a:tr h="94268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Стратегия поведения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Начало  учебного года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Конец учебного года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042603"/>
                  </a:ext>
                </a:extLst>
              </a:tr>
              <a:tr h="62957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Соперничество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2731406"/>
                  </a:ext>
                </a:extLst>
              </a:tr>
              <a:tr h="71655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Компромисс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7997296"/>
                  </a:ext>
                </a:extLst>
              </a:tr>
              <a:tr h="55732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Приспособление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629180"/>
                  </a:ext>
                </a:extLst>
              </a:tr>
              <a:tr h="48562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Избегание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337043"/>
                  </a:ext>
                </a:extLst>
              </a:tr>
              <a:tr h="7712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Сотрудничество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00449"/>
                  </a:ext>
                </a:extLst>
              </a:tr>
            </a:tbl>
          </a:graphicData>
        </a:graphic>
      </p:graphicFrame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42D69DC-CAC5-4887-B293-66544BFF47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51" y="317274"/>
            <a:ext cx="984885" cy="984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78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8000">
        <p:cut/>
      </p:transition>
    </mc:Choice>
    <mc:Fallback xmlns="">
      <p:transition advClick="0" advTm="18000"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467EE163-4EB0-4C04-A2A3-B039A899CFE1}"/>
              </a:ext>
            </a:extLst>
          </p:cNvPr>
          <p:cNvSpPr/>
          <p:nvPr/>
        </p:nvSpPr>
        <p:spPr>
          <a:xfrm>
            <a:off x="381000" y="37576"/>
            <a:ext cx="5400675" cy="795337"/>
          </a:xfrm>
          <a:prstGeom prst="rect">
            <a:avLst/>
          </a:prstGeom>
          <a:solidFill>
            <a:srgbClr val="B3B2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2167BF03-A272-4200-8C7C-44F3B7EB4952}"/>
              </a:ext>
            </a:extLst>
          </p:cNvPr>
          <p:cNvSpPr/>
          <p:nvPr/>
        </p:nvSpPr>
        <p:spPr>
          <a:xfrm>
            <a:off x="547504" y="241527"/>
            <a:ext cx="8825096" cy="1093327"/>
          </a:xfrm>
          <a:prstGeom prst="rect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Перспективы деятельности СПС: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6764" y="1514985"/>
            <a:ext cx="10257531" cy="4600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200" b="1" spc="15" dirty="0">
                <a:solidFill>
                  <a:srgbClr val="C00000"/>
                </a:solidFill>
                <a:ea typeface="Calibri" panose="020F0502020204030204" pitchFamily="34" charset="0"/>
              </a:rPr>
              <a:t>Расширение границ сетевого взаимодействия </a:t>
            </a:r>
            <a:r>
              <a:rPr lang="ru-RU" sz="2200" spc="15" dirty="0">
                <a:ea typeface="Calibri" panose="020F0502020204030204" pitchFamily="34" charset="0"/>
              </a:rPr>
              <a:t>(вузы - </a:t>
            </a:r>
            <a:r>
              <a:rPr lang="ru-RU" sz="2200" spc="15" dirty="0" err="1">
                <a:ea typeface="Calibri" panose="020F0502020204030204" pitchFamily="34" charset="0"/>
              </a:rPr>
              <a:t>ЧелГУ</a:t>
            </a:r>
            <a:r>
              <a:rPr lang="ru-RU" sz="2200" spc="15" dirty="0">
                <a:ea typeface="Calibri" panose="020F0502020204030204" pitchFamily="34" charset="0"/>
              </a:rPr>
              <a:t>, ЧГИК, </a:t>
            </a:r>
            <a:r>
              <a:rPr lang="ru-RU" sz="2200" spc="15" dirty="0" err="1">
                <a:ea typeface="Calibri" panose="020F0502020204030204" pitchFamily="34" charset="0"/>
              </a:rPr>
              <a:t>ЮУрГГПУ</a:t>
            </a:r>
            <a:r>
              <a:rPr lang="ru-RU" sz="2200" spc="15" dirty="0">
                <a:ea typeface="Calibri" panose="020F0502020204030204" pitchFamily="34" charset="0"/>
              </a:rPr>
              <a:t>, </a:t>
            </a:r>
            <a:r>
              <a:rPr lang="ru-RU" sz="2200" spc="15" dirty="0" err="1">
                <a:ea typeface="Calibri" panose="020F0502020204030204" pitchFamily="34" charset="0"/>
              </a:rPr>
              <a:t>ссузы</a:t>
            </a:r>
            <a:r>
              <a:rPr lang="ru-RU" sz="2200" spc="15" dirty="0">
                <a:ea typeface="Calibri" panose="020F0502020204030204" pitchFamily="34" charset="0"/>
              </a:rPr>
              <a:t> – ЧПК №1, ЧПК №2, РДДМ «Движение первых»);</a:t>
            </a:r>
            <a:endParaRPr lang="ru-RU" sz="2200" dirty="0"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200" b="1" spc="15" dirty="0">
                <a:solidFill>
                  <a:srgbClr val="C00000"/>
                </a:solidFill>
                <a:ea typeface="Calibri" panose="020F0502020204030204" pitchFamily="34" charset="0"/>
              </a:rPr>
              <a:t>Увеличение охвата обучающихся </a:t>
            </a:r>
            <a:r>
              <a:rPr lang="ru-RU" sz="2200" spc="15" dirty="0">
                <a:ea typeface="Calibri" panose="020F0502020204030204" pitchFamily="34" charset="0"/>
              </a:rPr>
              <a:t>мероприятиями в рамках деятельности СПС;</a:t>
            </a:r>
            <a:endParaRPr lang="ru-RU" sz="2200" dirty="0"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200" b="1" dirty="0">
                <a:solidFill>
                  <a:srgbClr val="C00000"/>
                </a:solidFill>
                <a:ea typeface="Times New Roman" panose="02020603050405020304" pitchFamily="18" charset="0"/>
              </a:rPr>
              <a:t>Дополнение кейса методических материалов по   направлениям </a:t>
            </a:r>
            <a:r>
              <a:rPr lang="ru-RU" sz="2200" b="1" dirty="0">
                <a:solidFill>
                  <a:srgbClr val="000000"/>
                </a:solidFill>
                <a:ea typeface="Times New Roman" panose="02020603050405020304" pitchFamily="18" charset="0"/>
              </a:rPr>
              <a:t>:</a:t>
            </a:r>
            <a:endParaRPr lang="ru-RU" sz="2200" b="1" dirty="0"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200" dirty="0">
                <a:solidFill>
                  <a:srgbClr val="000000"/>
                </a:solidFill>
                <a:ea typeface="Times New Roman" panose="02020603050405020304" pitchFamily="18" charset="0"/>
              </a:rPr>
              <a:t>- социокультурная адаптация  обучающихся с миграционной историей;</a:t>
            </a:r>
            <a:endParaRPr lang="ru-RU" sz="2200" dirty="0"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200" dirty="0">
                <a:solidFill>
                  <a:srgbClr val="000000"/>
                </a:solidFill>
                <a:ea typeface="Times New Roman" panose="02020603050405020304" pitchFamily="18" charset="0"/>
              </a:rPr>
              <a:t>- профориентация обучающихся;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200" b="1" spc="15" dirty="0">
                <a:solidFill>
                  <a:srgbClr val="C00000"/>
                </a:solidFill>
                <a:ea typeface="Calibri" panose="020F0502020204030204" pitchFamily="34" charset="0"/>
              </a:rPr>
              <a:t>Диссеминация опыта </a:t>
            </a:r>
            <a:r>
              <a:rPr lang="ru-RU" sz="2200" spc="15" dirty="0">
                <a:ea typeface="Calibri" panose="020F0502020204030204" pitchFamily="34" charset="0"/>
              </a:rPr>
              <a:t>(семинары, выступления, публикации, методический сборник)</a:t>
            </a:r>
            <a:endParaRPr kumimoji="0" lang="ru-RU" sz="2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7A03F6-B941-4191-989C-3301583A21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92" y="1725231"/>
            <a:ext cx="451271" cy="45127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666704A-6A0B-41D5-9B68-710C31CDAB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92" y="2720597"/>
            <a:ext cx="451271" cy="45127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EBDFE82-73C4-48D9-B833-0DF79194AF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92" y="3740820"/>
            <a:ext cx="451271" cy="45127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44E9F09-7569-46DB-A2ED-A818AC39DB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92" y="5209428"/>
            <a:ext cx="451271" cy="45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2942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FDADE32-9C09-E823-5B11-32B4D18D65FF}"/>
              </a:ext>
            </a:extLst>
          </p:cNvPr>
          <p:cNvSpPr txBox="1"/>
          <p:nvPr/>
        </p:nvSpPr>
        <p:spPr>
          <a:xfrm>
            <a:off x="755618" y="897819"/>
            <a:ext cx="50736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	</a:t>
            </a:r>
            <a:r>
              <a:rPr lang="ru-RU" dirty="0">
                <a:solidFill>
                  <a:srgbClr val="C00000"/>
                </a:solidFill>
              </a:rPr>
              <a:t>Муниципальное бюджетное учреждение дополнительного образования «Центр внешкольной  работы г. Челябинска»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FA8E3C-B48D-4CAF-BE2A-BAF10CD1ADBD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2021333" y="2232360"/>
            <a:ext cx="2542252" cy="253615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798D33-53E4-4F9F-A0C7-2088F4E38DF9}"/>
              </a:ext>
            </a:extLst>
          </p:cNvPr>
          <p:cNvSpPr txBox="1"/>
          <p:nvPr/>
        </p:nvSpPr>
        <p:spPr>
          <a:xfrm>
            <a:off x="6523702" y="897819"/>
            <a:ext cx="50736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СОЦИАЛЬНО-ПРОФИЛАКТИЧЕСКАЯ СЛУЖБА</a:t>
            </a:r>
          </a:p>
          <a:p>
            <a:pPr algn="ctr"/>
            <a:r>
              <a:rPr lang="ru-RU" dirty="0">
                <a:solidFill>
                  <a:srgbClr val="C00000"/>
                </a:solidFill>
              </a:rPr>
              <a:t>МБУДО «ЦВР г. Челябинска»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1F464C-3189-46BE-8F6D-411F08B9D6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5421" y="2323818"/>
            <a:ext cx="2330244" cy="2353239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97B129C-B942-4ED4-9FD5-A81D7A9CA4E2}"/>
              </a:ext>
            </a:extLst>
          </p:cNvPr>
          <p:cNvSpPr/>
          <p:nvPr/>
        </p:nvSpPr>
        <p:spPr>
          <a:xfrm>
            <a:off x="474663" y="5751902"/>
            <a:ext cx="113156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Муниципальное бюджетное учреждение дополнительного образования </a:t>
            </a:r>
          </a:p>
          <a:p>
            <a:pPr algn="ctr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 «Центр внешкольной работы г. Челябинска»</a:t>
            </a:r>
          </a:p>
          <a:p>
            <a:pPr algn="ctr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г. Челябинск,  ул. Пионерская 3-33, тел.8(351)7411288,  </a:t>
            </a:r>
            <a:r>
              <a:rPr lang="en-US" dirty="0">
                <a:solidFill>
                  <a:srgbClr val="C00000"/>
                </a:solidFill>
                <a:latin typeface="Arial Black" panose="020B0A04020102020204" pitchFamily="34" charset="0"/>
              </a:rPr>
              <a:t>e-mail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:</a:t>
            </a:r>
            <a:r>
              <a:rPr lang="en-US" dirty="0">
                <a:solidFill>
                  <a:srgbClr val="C00000"/>
                </a:solidFill>
                <a:latin typeface="Arial Black" panose="020B0A04020102020204" pitchFamily="34" charset="0"/>
              </a:rPr>
              <a:t>zvrele@yandex.ru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2C2662E-893A-454B-A85A-363466EA091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567" y="1790393"/>
            <a:ext cx="461952" cy="47394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C4D3637-B4C1-4C05-9BEC-99D5920267A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775" y="1683683"/>
            <a:ext cx="687368" cy="68736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5327A3A-5BDB-4FDE-AE4A-03398D93A28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15" y="5960181"/>
            <a:ext cx="633095" cy="63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822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819BF12-884B-4FE1-A6E1-AE77BEB941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30" y="1191699"/>
            <a:ext cx="2645228" cy="25131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CBD28C-EA58-0443-9B66-74F19F59A3C1}"/>
              </a:ext>
            </a:extLst>
          </p:cNvPr>
          <p:cNvSpPr txBox="1"/>
          <p:nvPr/>
        </p:nvSpPr>
        <p:spPr>
          <a:xfrm>
            <a:off x="244929" y="424257"/>
            <a:ext cx="119470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Муниципальное бюджетное учреждение дополнительного образования 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«Центр внешкольной работы г. Челябинска»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98DA2-5D02-D04B-A782-68BC3BBD6A1A}"/>
              </a:ext>
            </a:extLst>
          </p:cNvPr>
          <p:cNvSpPr txBox="1"/>
          <p:nvPr/>
        </p:nvSpPr>
        <p:spPr>
          <a:xfrm>
            <a:off x="788275" y="6126567"/>
            <a:ext cx="630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614243-33B4-F643-B213-2DAED2AB0ABF}"/>
              </a:ext>
            </a:extLst>
          </p:cNvPr>
          <p:cNvSpPr txBox="1"/>
          <p:nvPr/>
        </p:nvSpPr>
        <p:spPr>
          <a:xfrm>
            <a:off x="2395619" y="1132143"/>
            <a:ext cx="431542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Детский Клуб </a:t>
            </a:r>
            <a:r>
              <a:rPr lang="ru-RU" sz="2000" b="1" dirty="0">
                <a:solidFill>
                  <a:srgbClr val="C00000"/>
                </a:solidFill>
              </a:rPr>
              <a:t>«Спектр»</a:t>
            </a:r>
          </a:p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Детский Клуб </a:t>
            </a:r>
            <a:r>
              <a:rPr lang="ru-RU" sz="2000" b="1" dirty="0">
                <a:solidFill>
                  <a:srgbClr val="C00000"/>
                </a:solidFill>
              </a:rPr>
              <a:t>«Темп»</a:t>
            </a:r>
          </a:p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Детский Клуб </a:t>
            </a:r>
            <a:r>
              <a:rPr lang="ru-RU" sz="2000" b="1" dirty="0">
                <a:solidFill>
                  <a:srgbClr val="C00000"/>
                </a:solidFill>
              </a:rPr>
              <a:t>«Улыбка»</a:t>
            </a:r>
          </a:p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Детский Клуб </a:t>
            </a:r>
            <a:r>
              <a:rPr lang="ru-RU" sz="2000" b="1" dirty="0">
                <a:solidFill>
                  <a:srgbClr val="C00000"/>
                </a:solidFill>
              </a:rPr>
              <a:t>«Юниор»</a:t>
            </a:r>
          </a:p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Детский Клуб </a:t>
            </a:r>
            <a:r>
              <a:rPr lang="ru-RU" sz="2000" b="1" dirty="0">
                <a:solidFill>
                  <a:srgbClr val="C00000"/>
                </a:solidFill>
              </a:rPr>
              <a:t>«Эдельвейс»</a:t>
            </a:r>
          </a:p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Детский Клуб </a:t>
            </a:r>
            <a:r>
              <a:rPr lang="ru-RU" sz="2000" b="1" dirty="0">
                <a:solidFill>
                  <a:srgbClr val="C00000"/>
                </a:solidFill>
              </a:rPr>
              <a:t>«Эра»</a:t>
            </a:r>
          </a:p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Детский Клуб </a:t>
            </a:r>
            <a:r>
              <a:rPr lang="ru-RU" sz="2000" b="1" dirty="0">
                <a:solidFill>
                  <a:srgbClr val="C00000"/>
                </a:solidFill>
              </a:rPr>
              <a:t>«Чайка»</a:t>
            </a:r>
          </a:p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Детский Клуб </a:t>
            </a:r>
            <a:r>
              <a:rPr lang="ru-RU" sz="2000" b="1" dirty="0">
                <a:solidFill>
                  <a:srgbClr val="C00000"/>
                </a:solidFill>
              </a:rPr>
              <a:t>«</a:t>
            </a:r>
            <a:r>
              <a:rPr lang="ru-RU" sz="2000" b="1" dirty="0" err="1">
                <a:solidFill>
                  <a:srgbClr val="C00000"/>
                </a:solidFill>
              </a:rPr>
              <a:t>Шагол</a:t>
            </a:r>
            <a:r>
              <a:rPr lang="ru-RU" sz="2000" b="1" dirty="0">
                <a:solidFill>
                  <a:srgbClr val="C00000"/>
                </a:solidFill>
              </a:rPr>
              <a:t>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124ADA9-117E-430D-A57B-68BCE1E97D5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042" y="1284571"/>
            <a:ext cx="857477" cy="85747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AEC8938-2791-41F6-AD7F-1972C1097A9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042" y="2188939"/>
            <a:ext cx="1002167" cy="100216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8D68C75-DADC-455E-9506-D59875487C44}"/>
              </a:ext>
            </a:extLst>
          </p:cNvPr>
          <p:cNvSpPr txBox="1"/>
          <p:nvPr/>
        </p:nvSpPr>
        <p:spPr>
          <a:xfrm>
            <a:off x="7713209" y="1475875"/>
            <a:ext cx="3995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Художественная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направленность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D27459-C38B-4D09-BE88-D72B55486359}"/>
              </a:ext>
            </a:extLst>
          </p:cNvPr>
          <p:cNvSpPr txBox="1"/>
          <p:nvPr/>
        </p:nvSpPr>
        <p:spPr>
          <a:xfrm>
            <a:off x="7713209" y="2255672"/>
            <a:ext cx="489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Физкультурно-спортивная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 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направленность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24147F2-8068-4BE8-A359-2DAD4F1B450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273" y="3262272"/>
            <a:ext cx="809246" cy="80924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1C46A7-5C8A-4F81-AD54-AD9B851E89A8}"/>
              </a:ext>
            </a:extLst>
          </p:cNvPr>
          <p:cNvSpPr txBox="1"/>
          <p:nvPr/>
        </p:nvSpPr>
        <p:spPr>
          <a:xfrm>
            <a:off x="7713209" y="3429000"/>
            <a:ext cx="3995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Техническая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 направленность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92A2AFC-16FF-45DD-9977-FF1EE0F0FE8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387" y="4159798"/>
            <a:ext cx="857477" cy="85747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E66174F-F381-46DD-9660-9B2C8DAF7DD4}"/>
              </a:ext>
            </a:extLst>
          </p:cNvPr>
          <p:cNvSpPr txBox="1"/>
          <p:nvPr/>
        </p:nvSpPr>
        <p:spPr>
          <a:xfrm>
            <a:off x="7713209" y="4265370"/>
            <a:ext cx="489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Социально-гуманитарная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направленность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CD16C1D-9395-4E1D-8EA0-7F8D94105109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53" y="3568190"/>
            <a:ext cx="1116289" cy="111628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0702ECC-4E39-4B40-962A-D8535458F658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721" y="5330877"/>
            <a:ext cx="846176" cy="84617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25D6B89-771D-4A62-9E81-7649E1F720A0}"/>
              </a:ext>
            </a:extLst>
          </p:cNvPr>
          <p:cNvSpPr txBox="1"/>
          <p:nvPr/>
        </p:nvSpPr>
        <p:spPr>
          <a:xfrm>
            <a:off x="1586373" y="4008616"/>
            <a:ext cx="489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более 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2200 детей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от 6 до 18 лет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86989DF-637C-41B0-A132-A425460178C6}"/>
              </a:ext>
            </a:extLst>
          </p:cNvPr>
          <p:cNvSpPr txBox="1"/>
          <p:nvPr/>
        </p:nvSpPr>
        <p:spPr>
          <a:xfrm>
            <a:off x="1444287" y="5556609"/>
            <a:ext cx="489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57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педагогов и сотрудников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87BF03B-FDE3-4D85-99A6-17A4B4FBF42C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03" y="4531579"/>
            <a:ext cx="1020484" cy="799298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D32946A-23ED-4D0A-8FC8-893F8262FF4F}"/>
              </a:ext>
            </a:extLst>
          </p:cNvPr>
          <p:cNvSpPr txBox="1"/>
          <p:nvPr/>
        </p:nvSpPr>
        <p:spPr>
          <a:xfrm>
            <a:off x="1444287" y="4761596"/>
            <a:ext cx="5921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80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дополнительных общеразвивающих программ</a:t>
            </a:r>
          </a:p>
        </p:txBody>
      </p:sp>
    </p:spTree>
    <p:extLst>
      <p:ext uri="{BB962C8B-B14F-4D97-AF65-F5344CB8AC3E}">
        <p14:creationId xmlns:p14="http://schemas.microsoft.com/office/powerpoint/2010/main" val="1513965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EA98DA2-5D02-D04B-A782-68BC3BBD6A1A}"/>
              </a:ext>
            </a:extLst>
          </p:cNvPr>
          <p:cNvSpPr txBox="1"/>
          <p:nvPr/>
        </p:nvSpPr>
        <p:spPr>
          <a:xfrm>
            <a:off x="788275" y="6126567"/>
            <a:ext cx="630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97230C-9981-1B82-FC4D-BDD4E75840A9}"/>
              </a:ext>
            </a:extLst>
          </p:cNvPr>
          <p:cNvSpPr txBox="1"/>
          <p:nvPr/>
        </p:nvSpPr>
        <p:spPr>
          <a:xfrm>
            <a:off x="788275" y="424257"/>
            <a:ext cx="9178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Социально-профилактическая служба 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726426E6-F174-4EB6-A98B-C9769AC4B2C8}"/>
              </a:ext>
            </a:extLst>
          </p:cNvPr>
          <p:cNvSpPr/>
          <p:nvPr/>
        </p:nvSpPr>
        <p:spPr>
          <a:xfrm>
            <a:off x="8469325" y="3336212"/>
            <a:ext cx="3311819" cy="319046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1D093F49-48B7-4027-84AF-47C644C7A859}"/>
              </a:ext>
            </a:extLst>
          </p:cNvPr>
          <p:cNvSpPr/>
          <p:nvPr/>
        </p:nvSpPr>
        <p:spPr>
          <a:xfrm>
            <a:off x="6476648" y="3017309"/>
            <a:ext cx="2797388" cy="2844225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7571EEC-F1B7-49C6-82DD-3D29F43C8E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932" y="2904448"/>
            <a:ext cx="1049481" cy="104948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C92AC20-1920-4BAA-9977-C7B40D0591A2}"/>
              </a:ext>
            </a:extLst>
          </p:cNvPr>
          <p:cNvSpPr txBox="1"/>
          <p:nvPr/>
        </p:nvSpPr>
        <p:spPr>
          <a:xfrm>
            <a:off x="1156760" y="3843512"/>
            <a:ext cx="4415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Социально профилактическая служба</a:t>
            </a:r>
          </a:p>
          <a:p>
            <a:pPr algn="ctr"/>
            <a:r>
              <a:rPr lang="ru-RU" sz="1400" dirty="0"/>
              <a:t> МБУДО «ЦВР г. Челябинска»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75BEA31-E9F0-4D7F-A7E5-ECFA636ACA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682" y="1165522"/>
            <a:ext cx="1065545" cy="10655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87B114E-1C99-4C0B-9049-601AFC750F19}"/>
              </a:ext>
            </a:extLst>
          </p:cNvPr>
          <p:cNvSpPr txBox="1"/>
          <p:nvPr/>
        </p:nvSpPr>
        <p:spPr>
          <a:xfrm>
            <a:off x="1984808" y="2211871"/>
            <a:ext cx="2759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Образовательные</a:t>
            </a:r>
          </a:p>
          <a:p>
            <a:pPr algn="ctr"/>
            <a:r>
              <a:rPr lang="ru-RU" sz="1400" dirty="0"/>
              <a:t> учреждения 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117E2FA-45E3-4167-9121-7EA8A2A62F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99" y="1234924"/>
            <a:ext cx="944275" cy="94427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9AE30A2-04E5-408C-A2B5-97439A1C0C54}"/>
              </a:ext>
            </a:extLst>
          </p:cNvPr>
          <p:cNvSpPr txBox="1"/>
          <p:nvPr/>
        </p:nvSpPr>
        <p:spPr>
          <a:xfrm>
            <a:off x="-663715" y="2282936"/>
            <a:ext cx="3722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СРЦ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0BA009A-DA97-4CA2-B192-D950F9EB27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861" y="1815491"/>
            <a:ext cx="1053276" cy="1053276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9FB95A88-79AB-41F2-B1A1-3B218BDB4806}"/>
              </a:ext>
            </a:extLst>
          </p:cNvPr>
          <p:cNvSpPr txBox="1"/>
          <p:nvPr/>
        </p:nvSpPr>
        <p:spPr>
          <a:xfrm>
            <a:off x="3561223" y="2891560"/>
            <a:ext cx="3722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Педагоги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230CB9E5-2D8B-40D6-AEDB-014C7E531C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50" y="2856625"/>
            <a:ext cx="1217775" cy="121777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5F0A601-DBFE-4AEF-8633-16E0B7AD7656}"/>
              </a:ext>
            </a:extLst>
          </p:cNvPr>
          <p:cNvSpPr txBox="1"/>
          <p:nvPr/>
        </p:nvSpPr>
        <p:spPr>
          <a:xfrm>
            <a:off x="-899384" y="4008995"/>
            <a:ext cx="3722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Обучающиеся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FEEF78-024E-4420-AC97-A76120CE6452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</a:blip>
          <a:stretch>
            <a:fillRect/>
          </a:stretch>
        </p:blipFill>
        <p:spPr>
          <a:xfrm>
            <a:off x="1197635" y="4638488"/>
            <a:ext cx="994445" cy="99444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F8CEA47-53A6-4CAC-829C-8FB5E144BC5C}"/>
              </a:ext>
            </a:extLst>
          </p:cNvPr>
          <p:cNvSpPr txBox="1"/>
          <p:nvPr/>
        </p:nvSpPr>
        <p:spPr>
          <a:xfrm>
            <a:off x="-245226" y="5680346"/>
            <a:ext cx="3722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/>
              <a:t>КДНиЗП</a:t>
            </a:r>
            <a:endParaRPr lang="ru-RU" sz="140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40C0773-6FB8-4014-8764-69656D0B28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340" y="4540680"/>
            <a:ext cx="994445" cy="99444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4B419D7-9906-45C8-96AB-FB40BB0400DE}"/>
              </a:ext>
            </a:extLst>
          </p:cNvPr>
          <p:cNvSpPr txBox="1"/>
          <p:nvPr/>
        </p:nvSpPr>
        <p:spPr>
          <a:xfrm>
            <a:off x="3260672" y="5668717"/>
            <a:ext cx="3722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Родители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1326DA48-FFD3-4B57-BFB2-46FC8CD56282}"/>
              </a:ext>
            </a:extLst>
          </p:cNvPr>
          <p:cNvCxnSpPr/>
          <p:nvPr/>
        </p:nvCxnSpPr>
        <p:spPr>
          <a:xfrm>
            <a:off x="3785413" y="1234924"/>
            <a:ext cx="1591889" cy="472137"/>
          </a:xfrm>
          <a:prstGeom prst="line">
            <a:avLst/>
          </a:prstGeom>
          <a:ln w="9525" cap="flat" cmpd="sng" algn="ctr">
            <a:solidFill>
              <a:srgbClr val="B3B2B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58106AB6-6546-4701-9B1D-989DA5E4C405}"/>
              </a:ext>
            </a:extLst>
          </p:cNvPr>
          <p:cNvCxnSpPr>
            <a:cxnSpLocks/>
          </p:cNvCxnSpPr>
          <p:nvPr/>
        </p:nvCxnSpPr>
        <p:spPr>
          <a:xfrm flipV="1">
            <a:off x="1871573" y="1251551"/>
            <a:ext cx="1153422" cy="285952"/>
          </a:xfrm>
          <a:prstGeom prst="line">
            <a:avLst/>
          </a:prstGeom>
          <a:ln w="9525" cap="flat" cmpd="sng" algn="ctr">
            <a:solidFill>
              <a:srgbClr val="B3B2B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8A668821-EBEF-4B2D-91F9-5B0B2BF22109}"/>
              </a:ext>
            </a:extLst>
          </p:cNvPr>
          <p:cNvCxnSpPr>
            <a:cxnSpLocks/>
          </p:cNvCxnSpPr>
          <p:nvPr/>
        </p:nvCxnSpPr>
        <p:spPr>
          <a:xfrm flipH="1">
            <a:off x="5572096" y="3336212"/>
            <a:ext cx="51690" cy="1125017"/>
          </a:xfrm>
          <a:prstGeom prst="line">
            <a:avLst/>
          </a:prstGeom>
          <a:ln w="9525" cap="flat" cmpd="sng" algn="ctr">
            <a:solidFill>
              <a:srgbClr val="B3B2B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9AD15138-113E-469D-8C2D-F05DA96E8203}"/>
              </a:ext>
            </a:extLst>
          </p:cNvPr>
          <p:cNvCxnSpPr>
            <a:cxnSpLocks/>
          </p:cNvCxnSpPr>
          <p:nvPr/>
        </p:nvCxnSpPr>
        <p:spPr>
          <a:xfrm flipH="1" flipV="1">
            <a:off x="2393099" y="5197809"/>
            <a:ext cx="1976759" cy="43962"/>
          </a:xfrm>
          <a:prstGeom prst="line">
            <a:avLst/>
          </a:prstGeom>
          <a:ln w="9525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4CDA37F4-045A-4F70-B108-9A8C0650AE26}"/>
              </a:ext>
            </a:extLst>
          </p:cNvPr>
          <p:cNvCxnSpPr>
            <a:endCxn id="19" idx="2"/>
          </p:cNvCxnSpPr>
          <p:nvPr/>
        </p:nvCxnSpPr>
        <p:spPr>
          <a:xfrm flipH="1" flipV="1">
            <a:off x="961967" y="4316772"/>
            <a:ext cx="194793" cy="321716"/>
          </a:xfrm>
          <a:prstGeom prst="line">
            <a:avLst/>
          </a:prstGeom>
          <a:ln w="9525" cap="flat" cmpd="sng" algn="ctr">
            <a:solidFill>
              <a:srgbClr val="B3B2B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051213EC-4345-4251-8354-55921480FC11}"/>
              </a:ext>
            </a:extLst>
          </p:cNvPr>
          <p:cNvCxnSpPr>
            <a:cxnSpLocks/>
          </p:cNvCxnSpPr>
          <p:nvPr/>
        </p:nvCxnSpPr>
        <p:spPr>
          <a:xfrm flipH="1">
            <a:off x="815594" y="2560036"/>
            <a:ext cx="146373" cy="451636"/>
          </a:xfrm>
          <a:prstGeom prst="line">
            <a:avLst/>
          </a:prstGeom>
          <a:ln w="9525" cap="flat" cmpd="sng" algn="ctr">
            <a:solidFill>
              <a:srgbClr val="B3B2B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F1DF167E-EB0B-4D8F-9B44-CEE3225B9EB3}"/>
              </a:ext>
            </a:extLst>
          </p:cNvPr>
          <p:cNvCxnSpPr>
            <a:cxnSpLocks/>
          </p:cNvCxnSpPr>
          <p:nvPr/>
        </p:nvCxnSpPr>
        <p:spPr>
          <a:xfrm>
            <a:off x="1640885" y="2302132"/>
            <a:ext cx="1095047" cy="849617"/>
          </a:xfrm>
          <a:prstGeom prst="line">
            <a:avLst/>
          </a:prstGeom>
          <a:ln w="9525" cap="flat" cmpd="sng" algn="ctr">
            <a:solidFill>
              <a:srgbClr val="B3B2B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D74E981D-4CCE-4380-B604-E41F0EC5BB90}"/>
              </a:ext>
            </a:extLst>
          </p:cNvPr>
          <p:cNvCxnSpPr>
            <a:cxnSpLocks/>
          </p:cNvCxnSpPr>
          <p:nvPr/>
        </p:nvCxnSpPr>
        <p:spPr>
          <a:xfrm>
            <a:off x="4425043" y="4439422"/>
            <a:ext cx="204297" cy="199066"/>
          </a:xfrm>
          <a:prstGeom prst="line">
            <a:avLst/>
          </a:prstGeom>
          <a:ln w="9525" cap="flat" cmpd="sng" algn="ctr">
            <a:solidFill>
              <a:srgbClr val="B3B2B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76E5B6F3-AB39-46FB-840D-98386B089464}"/>
              </a:ext>
            </a:extLst>
          </p:cNvPr>
          <p:cNvCxnSpPr/>
          <p:nvPr/>
        </p:nvCxnSpPr>
        <p:spPr>
          <a:xfrm flipV="1">
            <a:off x="3785413" y="2726940"/>
            <a:ext cx="958636" cy="472397"/>
          </a:xfrm>
          <a:prstGeom prst="line">
            <a:avLst/>
          </a:prstGeom>
          <a:ln w="9525" cap="flat" cmpd="sng" algn="ctr">
            <a:solidFill>
              <a:srgbClr val="B3B2B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51006AB1-280C-4B0D-B651-EF66E2ECCA8C}"/>
              </a:ext>
            </a:extLst>
          </p:cNvPr>
          <p:cNvCxnSpPr>
            <a:cxnSpLocks/>
          </p:cNvCxnSpPr>
          <p:nvPr/>
        </p:nvCxnSpPr>
        <p:spPr>
          <a:xfrm flipH="1">
            <a:off x="2273096" y="4461229"/>
            <a:ext cx="240007" cy="294118"/>
          </a:xfrm>
          <a:prstGeom prst="line">
            <a:avLst/>
          </a:prstGeom>
          <a:ln w="9525" cap="flat" cmpd="sng" algn="ctr">
            <a:solidFill>
              <a:srgbClr val="B3B2B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>
            <a:extLst>
              <a:ext uri="{FF2B5EF4-FFF2-40B4-BE49-F238E27FC236}">
                <a16:creationId xmlns:a16="http://schemas.microsoft.com/office/drawing/2014/main" id="{67A0CB03-B2E7-4F55-A444-C29F414BD627}"/>
              </a:ext>
            </a:extLst>
          </p:cNvPr>
          <p:cNvCxnSpPr>
            <a:cxnSpLocks/>
            <a:endCxn id="11" idx="2"/>
          </p:cNvCxnSpPr>
          <p:nvPr/>
        </p:nvCxnSpPr>
        <p:spPr>
          <a:xfrm flipV="1">
            <a:off x="3348841" y="2735091"/>
            <a:ext cx="15588" cy="276581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0ED16CAB-B594-4F41-97DB-EAB8C67D4260}"/>
              </a:ext>
            </a:extLst>
          </p:cNvPr>
          <p:cNvCxnSpPr>
            <a:cxnSpLocks/>
            <a:stCxn id="4" idx="1"/>
          </p:cNvCxnSpPr>
          <p:nvPr/>
        </p:nvCxnSpPr>
        <p:spPr>
          <a:xfrm flipH="1" flipV="1">
            <a:off x="1777296" y="3396199"/>
            <a:ext cx="958636" cy="32990"/>
          </a:xfrm>
          <a:prstGeom prst="line">
            <a:avLst/>
          </a:prstGeom>
          <a:ln w="9525" cap="flat" cmpd="sng" algn="ctr">
            <a:solidFill>
              <a:srgbClr val="B3B2B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BD03ED52-2C46-40C1-82F2-142142BE0B2F}"/>
              </a:ext>
            </a:extLst>
          </p:cNvPr>
          <p:cNvSpPr/>
          <p:nvPr/>
        </p:nvSpPr>
        <p:spPr>
          <a:xfrm>
            <a:off x="6167438" y="1649472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700" dirty="0">
                <a:ea typeface="Times New Roman" panose="02020603050405020304" pitchFamily="18" charset="0"/>
              </a:rPr>
              <a:t>- Приказ о создании СПС, </a:t>
            </a:r>
          </a:p>
          <a:p>
            <a:r>
              <a:rPr lang="ru-RU" sz="1700" dirty="0">
                <a:ea typeface="Times New Roman" panose="02020603050405020304" pitchFamily="18" charset="0"/>
              </a:rPr>
              <a:t>- Положение СПС на базе МБУДО «ЦВР г. Челябинска»; </a:t>
            </a:r>
          </a:p>
          <a:p>
            <a:r>
              <a:rPr lang="ru-RU" sz="1700" dirty="0">
                <a:ea typeface="Times New Roman" panose="02020603050405020304" pitchFamily="18" charset="0"/>
              </a:rPr>
              <a:t>- План  работы СПС;</a:t>
            </a:r>
          </a:p>
          <a:p>
            <a:r>
              <a:rPr lang="ru-RU" sz="1700" dirty="0">
                <a:ea typeface="Times New Roman" panose="02020603050405020304" pitchFamily="18" charset="0"/>
              </a:rPr>
              <a:t>- заключены договоры о сетевом взаимодействии с образовательными учреждениями  и утверждены совместные планы работы. </a:t>
            </a:r>
            <a:endParaRPr lang="ru-RU" sz="1700" dirty="0"/>
          </a:p>
        </p:txBody>
      </p:sp>
      <p:sp>
        <p:nvSpPr>
          <p:cNvPr id="64" name="Заголовок 1">
            <a:extLst>
              <a:ext uri="{FF2B5EF4-FFF2-40B4-BE49-F238E27FC236}">
                <a16:creationId xmlns:a16="http://schemas.microsoft.com/office/drawing/2014/main" id="{430E1F70-17A0-40AF-8BE7-BF499FD00DB1}"/>
              </a:ext>
            </a:extLst>
          </p:cNvPr>
          <p:cNvSpPr txBox="1">
            <a:spLocks/>
          </p:cNvSpPr>
          <p:nvPr/>
        </p:nvSpPr>
        <p:spPr bwMode="auto">
          <a:xfrm>
            <a:off x="8755676" y="6359565"/>
            <a:ext cx="3311819" cy="74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70000" lnSpcReduction="20000"/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Arial Black" panose="020B0604020202020204" pitchFamily="34" charset="0"/>
              </a:rPr>
              <a:t>2019-2020 </a:t>
            </a:r>
            <a:r>
              <a:rPr lang="ru-RU" sz="4000" dirty="0" err="1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Arial Black" panose="020B0604020202020204" pitchFamily="34" charset="0"/>
              </a:rPr>
              <a:t>уч.г</a:t>
            </a:r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  <a:ea typeface="Verdana" panose="020B0604030504040204" pitchFamily="34" charset="0"/>
                <a:cs typeface="Arial Black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3627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EA98DA2-5D02-D04B-A782-68BC3BBD6A1A}"/>
              </a:ext>
            </a:extLst>
          </p:cNvPr>
          <p:cNvSpPr txBox="1"/>
          <p:nvPr/>
        </p:nvSpPr>
        <p:spPr>
          <a:xfrm>
            <a:off x="788275" y="6126567"/>
            <a:ext cx="630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97230C-9981-1B82-FC4D-BDD4E75840A9}"/>
              </a:ext>
            </a:extLst>
          </p:cNvPr>
          <p:cNvSpPr txBox="1"/>
          <p:nvPr/>
        </p:nvSpPr>
        <p:spPr>
          <a:xfrm>
            <a:off x="788275" y="424257"/>
            <a:ext cx="91780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Arial Black" panose="020B0A04020102020204" pitchFamily="34" charset="0"/>
              </a:rPr>
              <a:t>	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Проект «Социализация и формирование    культуры здорового и безопасного образа жизни участников образовательного процесса»</a:t>
            </a:r>
            <a:endParaRPr lang="ru-RU" sz="2000" b="1" dirty="0">
              <a:solidFill>
                <a:srgbClr val="C00000"/>
              </a:solidFill>
              <a:latin typeface="Arial Black" panose="020B0A040201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B66E636F-895C-4A15-8365-E1D4A76E5C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889" y="1257129"/>
            <a:ext cx="1198378" cy="1198378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D16E240F-DA24-43FF-B1F1-25EE0C1E1919}"/>
              </a:ext>
            </a:extLst>
          </p:cNvPr>
          <p:cNvSpPr txBox="1"/>
          <p:nvPr/>
        </p:nvSpPr>
        <p:spPr>
          <a:xfrm>
            <a:off x="5318889" y="1456208"/>
            <a:ext cx="1198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Arial Narrow" panose="020B0606020202030204" pitchFamily="34" charset="0"/>
              </a:rPr>
              <a:t>Цель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A200CF7-DF54-46D3-9189-6D051AFB3E41}"/>
              </a:ext>
            </a:extLst>
          </p:cNvPr>
          <p:cNvSpPr txBox="1"/>
          <p:nvPr/>
        </p:nvSpPr>
        <p:spPr>
          <a:xfrm>
            <a:off x="4149881" y="2487617"/>
            <a:ext cx="3609554" cy="3139321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bg2"/>
            </a:contourClr>
          </a:sp3d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D5205D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Распространение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и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внедрение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эффективных педагогических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практик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направленных на формирование знаний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установок, личностных ориентиров и норм поведе­ния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, сохранение и укрепление физического и психологического здоровья,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обеспечивающих решение приоритетных направлений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в рамках национального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проекта «Образование».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A0448943-BFEB-4F31-80D9-3BCB75CC61C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5426" y="1987416"/>
            <a:ext cx="734052" cy="936181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D99B93E5-F17D-46A7-B82C-B3AD87F9C89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5426" y="4814940"/>
            <a:ext cx="734052" cy="936181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381CAAED-C3F2-4E46-B973-DCE8A2FB672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005458" y="1927830"/>
            <a:ext cx="734052" cy="936181"/>
          </a:xfrm>
          <a:prstGeom prst="rect">
            <a:avLst/>
          </a:prstGeom>
        </p:spPr>
      </p:pic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496F2EAA-A6FE-4582-8DFA-EB704ABD5F2A}"/>
              </a:ext>
            </a:extLst>
          </p:cNvPr>
          <p:cNvSpPr/>
          <p:nvPr/>
        </p:nvSpPr>
        <p:spPr>
          <a:xfrm>
            <a:off x="1189478" y="1656263"/>
            <a:ext cx="27180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обеспечить взаимодействие образовательных организаций, занимающихся вопросами профилактики безнадзорности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, правонарушений, социальной патологии, с целью принятия своевременных мер;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51B1F1CF-D99F-4F68-A5F1-2EA057B18FA8}"/>
              </a:ext>
            </a:extLst>
          </p:cNvPr>
          <p:cNvSpPr/>
          <p:nvPr/>
        </p:nvSpPr>
        <p:spPr>
          <a:xfrm>
            <a:off x="1189479" y="4394651"/>
            <a:ext cx="271800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совершенствовать профессиональные компетенции педагогических работников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, посредством включения их в практику работы организации, как носителей педагогического опыта;</a:t>
            </a: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45700682-8541-4363-9304-DDEABF85B907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003644" y="4821601"/>
            <a:ext cx="737680" cy="932769"/>
          </a:xfrm>
          <a:prstGeom prst="rect">
            <a:avLst/>
          </a:prstGeom>
        </p:spPr>
      </p:pic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EC19476E-48C7-4A7D-8917-828FD7742A80}"/>
              </a:ext>
            </a:extLst>
          </p:cNvPr>
          <p:cNvSpPr/>
          <p:nvPr/>
        </p:nvSpPr>
        <p:spPr>
          <a:xfrm>
            <a:off x="8785587" y="1547565"/>
            <a:ext cx="295098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создать условия для повышения профессиональной компетентности педагогов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их личностного роста, обеспечение организационной, методической, психологической поддержки и личностного роста для их образовательной деятельности;</a:t>
            </a: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F3CEF6F5-9BDF-419A-AD09-4945047A98E4}"/>
              </a:ext>
            </a:extLst>
          </p:cNvPr>
          <p:cNvSpPr/>
          <p:nvPr/>
        </p:nvSpPr>
        <p:spPr>
          <a:xfrm>
            <a:off x="8785587" y="4394651"/>
            <a:ext cx="29509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организовать сетевое взаимодействие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 межведомственное сотрудничество с социальными партнерами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для систематизации оказания социально-психологической помощи несовершеннолетним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в образовательных организациях</a:t>
            </a:r>
            <a:r>
              <a:rPr lang="ru-RU" sz="1600" dirty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67854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EA98DA2-5D02-D04B-A782-68BC3BBD6A1A}"/>
              </a:ext>
            </a:extLst>
          </p:cNvPr>
          <p:cNvSpPr txBox="1"/>
          <p:nvPr/>
        </p:nvSpPr>
        <p:spPr>
          <a:xfrm>
            <a:off x="788275" y="6126567"/>
            <a:ext cx="630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BEEC5F-781F-9C99-43C7-32AA6800A935}"/>
              </a:ext>
            </a:extLst>
          </p:cNvPr>
          <p:cNvSpPr txBox="1"/>
          <p:nvPr/>
        </p:nvSpPr>
        <p:spPr>
          <a:xfrm>
            <a:off x="1198552" y="1578608"/>
            <a:ext cx="83616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 	 Воспитание человека возможно только в окружении людей. Воспитание в коллективе дает человеку необходимый опыт общения и взаимодействия с окружающими. </a:t>
            </a:r>
            <a:endParaRPr lang="ru-RU" sz="2400" dirty="0">
              <a:latin typeface="Arial Black" panose="020B0A04020102020204" pitchFamily="34" charset="0"/>
              <a:ea typeface="Verdana" panose="020B0604030504040204" pitchFamily="34" charset="0"/>
            </a:endParaRPr>
          </a:p>
          <a:p>
            <a:endParaRPr lang="ru-RU" sz="2800" dirty="0">
              <a:ea typeface="Verdana" panose="020B0604030504040204" pitchFamily="34" charset="0"/>
            </a:endParaRPr>
          </a:p>
          <a:p>
            <a:endParaRPr lang="ru-RU" sz="2800" dirty="0">
              <a:ea typeface="Verdana" panose="020B0604030504040204" pitchFamily="34" charset="0"/>
            </a:endParaRPr>
          </a:p>
          <a:p>
            <a:endParaRPr lang="ru-RU" sz="2800" dirty="0">
              <a:ea typeface="Verdan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BC948D-DAC7-5E57-4421-C4748B7A9099}"/>
              </a:ext>
            </a:extLst>
          </p:cNvPr>
          <p:cNvSpPr txBox="1"/>
          <p:nvPr/>
        </p:nvSpPr>
        <p:spPr>
          <a:xfrm>
            <a:off x="2837361" y="4266620"/>
            <a:ext cx="4167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Arial Black" panose="020B0604020202020204" pitchFamily="34" charset="0"/>
                <a:ea typeface="Verdana" panose="020B0604030504040204" pitchFamily="34" charset="0"/>
                <a:cs typeface="Arial Black" panose="020B0604020202020204" pitchFamily="34" charset="0"/>
              </a:rPr>
              <a:t>Макаренко  Антон Семенович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44AD60-4753-B169-4A81-D4A5D42D6BAC}"/>
              </a:ext>
            </a:extLst>
          </p:cNvPr>
          <p:cNvSpPr txBox="1"/>
          <p:nvPr/>
        </p:nvSpPr>
        <p:spPr>
          <a:xfrm>
            <a:off x="2837361" y="4636864"/>
            <a:ext cx="3677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ea typeface="Verdana" panose="020B0604030504040204" pitchFamily="34" charset="0"/>
              </a:rPr>
              <a:t>Педагог и писатель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D741E9-6440-7090-66B4-496E970D71B7}"/>
              </a:ext>
            </a:extLst>
          </p:cNvPr>
          <p:cNvSpPr txBox="1"/>
          <p:nvPr/>
        </p:nvSpPr>
        <p:spPr>
          <a:xfrm>
            <a:off x="1163585" y="571950"/>
            <a:ext cx="92204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“</a:t>
            </a:r>
            <a:endParaRPr lang="ru-RU" sz="11500" b="1" dirty="0">
              <a:solidFill>
                <a:srgbClr val="C0000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905BD814-D04A-409A-8313-0A23BE2DDA13}"/>
              </a:ext>
            </a:extLst>
          </p:cNvPr>
          <p:cNvSpPr/>
          <p:nvPr/>
        </p:nvSpPr>
        <p:spPr>
          <a:xfrm>
            <a:off x="1103586" y="3881938"/>
            <a:ext cx="1638809" cy="156565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076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EA98DA2-5D02-D04B-A782-68BC3BBD6A1A}"/>
              </a:ext>
            </a:extLst>
          </p:cNvPr>
          <p:cNvSpPr txBox="1"/>
          <p:nvPr/>
        </p:nvSpPr>
        <p:spPr>
          <a:xfrm>
            <a:off x="788275" y="6126567"/>
            <a:ext cx="630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5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0C22CAC-3B0C-4B5B-8579-9EB53810DC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286" r="21286"/>
          <a:stretch/>
        </p:blipFill>
        <p:spPr>
          <a:xfrm>
            <a:off x="384386" y="270998"/>
            <a:ext cx="3158002" cy="3158002"/>
          </a:xfrm>
          <a:prstGeom prst="foldedCorner">
            <a:avLst/>
          </a:prstGeom>
          <a:ln w="76200">
            <a:solidFill>
              <a:schemeClr val="bg1"/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C121035-2844-499B-92A2-4AE616DF63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022" r="22022"/>
          <a:stretch/>
        </p:blipFill>
        <p:spPr>
          <a:xfrm>
            <a:off x="4075523" y="3312057"/>
            <a:ext cx="3121423" cy="3121423"/>
          </a:xfrm>
          <a:prstGeom prst="foldedCorner">
            <a:avLst/>
          </a:prstGeom>
          <a:ln w="76200">
            <a:solidFill>
              <a:schemeClr val="bg1"/>
            </a:solidFill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8F45E26-FCE8-41AD-812F-4F2226294B4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667" t="808" r="25349" b="-808"/>
          <a:stretch/>
        </p:blipFill>
        <p:spPr>
          <a:xfrm>
            <a:off x="7033059" y="270998"/>
            <a:ext cx="3121423" cy="3121423"/>
          </a:xfrm>
          <a:prstGeom prst="foldedCorner">
            <a:avLst/>
          </a:prstGeom>
          <a:ln w="76200">
            <a:solidFill>
              <a:schemeClr val="bg1"/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16AB9F4-3632-45D0-B579-EB17482B2A84}"/>
              </a:ext>
            </a:extLst>
          </p:cNvPr>
          <p:cNvSpPr txBox="1"/>
          <p:nvPr/>
        </p:nvSpPr>
        <p:spPr>
          <a:xfrm>
            <a:off x="10246039" y="2212788"/>
            <a:ext cx="1816315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50" b="1" dirty="0">
                <a:solidFill>
                  <a:srgbClr val="C00000"/>
                </a:solidFill>
                <a:latin typeface="Arial Narrow" panose="020B0606020202030204" pitchFamily="34" charset="0"/>
              </a:rPr>
              <a:t>Формирование </a:t>
            </a:r>
          </a:p>
          <a:p>
            <a:pPr algn="ctr"/>
            <a:r>
              <a:rPr lang="ru-RU" sz="2050" b="1" dirty="0">
                <a:solidFill>
                  <a:srgbClr val="C00000"/>
                </a:solidFill>
                <a:latin typeface="Arial Narrow" panose="020B0606020202030204" pitchFamily="34" charset="0"/>
              </a:rPr>
              <a:t>личности в коллективе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E4617B3-C172-4CAB-A8FE-6F08A1560A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2697" y="688708"/>
            <a:ext cx="1143001" cy="1143001"/>
          </a:xfrm>
          <a:prstGeom prst="rect">
            <a:avLst/>
          </a:prstGeom>
        </p:spPr>
      </p:pic>
      <p:pic>
        <p:nvPicPr>
          <p:cNvPr id="1028" name="Picture 4" descr="https://sun9-4.userapi.com/impg/nHMzHdUVCjreIPknvGNpUz1Ql0VMbVa2fJa4ag/nQOqEI_-7VI.jpg?size=1280x720&amp;quality=95&amp;sign=33cb2baff493c44c14e93d755be3eea2&amp;type=albu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532" y="519036"/>
            <a:ext cx="3362382" cy="221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un9-57.userapi.com/impg/_ucd83H8GTUiopbaubUWldhV8rFNuff_Z8cv_Q/1ridn391Z_8.jpg?size=1280x960&amp;quality=95&amp;sign=fcde943aa90303391f145ddca29ef0ba&amp;type=album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301" y="3632613"/>
            <a:ext cx="3633766" cy="272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un9-66.userapi.com/impg/xbERX67f_NIhNb-Kt4owdSzGmtnWSxrM1AxFIg/SbwSi5lZlMQ.jpg?size=1280x960&amp;quality=96&amp;sign=542733406968afd6d0aaf05126c6bf71&amp;type=album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12" y="3519934"/>
            <a:ext cx="3607556" cy="2705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026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97230C-9981-1B82-FC4D-BDD4E75840A9}"/>
              </a:ext>
            </a:extLst>
          </p:cNvPr>
          <p:cNvSpPr txBox="1"/>
          <p:nvPr/>
        </p:nvSpPr>
        <p:spPr>
          <a:xfrm>
            <a:off x="788275" y="424257"/>
            <a:ext cx="10805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Arial Black" panose="020B0604020202020204" pitchFamily="34" charset="0"/>
                <a:cs typeface="Arial Black" panose="020B0604020202020204" pitchFamily="34" charset="0"/>
              </a:rPr>
              <a:t>Программно-методический комплекс 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289E5834-448A-48C2-AF14-1553132CF76F}"/>
              </a:ext>
            </a:extLst>
          </p:cNvPr>
          <p:cNvSpPr/>
          <p:nvPr/>
        </p:nvSpPr>
        <p:spPr>
          <a:xfrm>
            <a:off x="7329488" y="1242161"/>
            <a:ext cx="4120923" cy="405850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EC1487-4FEF-40EA-8487-88A57A2A8D52}"/>
              </a:ext>
            </a:extLst>
          </p:cNvPr>
          <p:cNvSpPr txBox="1"/>
          <p:nvPr/>
        </p:nvSpPr>
        <p:spPr>
          <a:xfrm>
            <a:off x="1198597" y="3801552"/>
            <a:ext cx="55053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Инновационная форма занятия, которую мы определили, как </a:t>
            </a:r>
            <a:r>
              <a:rPr lang="ru-RU" b="1" dirty="0">
                <a:solidFill>
                  <a:srgbClr val="C00000"/>
                </a:solidFill>
              </a:rPr>
              <a:t>«</a:t>
            </a:r>
            <a:r>
              <a:rPr lang="ru-RU" b="1" dirty="0" err="1">
                <a:solidFill>
                  <a:srgbClr val="C00000"/>
                </a:solidFill>
              </a:rPr>
              <a:t>video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self-teach</a:t>
            </a:r>
            <a:r>
              <a:rPr lang="ru-RU" b="1" dirty="0">
                <a:solidFill>
                  <a:srgbClr val="C00000"/>
                </a:solidFill>
              </a:rPr>
              <a:t>» </a:t>
            </a:r>
            <a:r>
              <a:rPr lang="ru-RU" b="1" dirty="0"/>
              <a:t>(самообучение через видео-рассуждения с мощной рефлексивной составляющей)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CF5F058-685E-437D-9BC1-3CC84802C58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3330" y="3878005"/>
            <a:ext cx="585267" cy="58526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14F566E-31A7-4EAC-A112-F458346F77A6}"/>
              </a:ext>
            </a:extLst>
          </p:cNvPr>
          <p:cNvSpPr txBox="1"/>
          <p:nvPr/>
        </p:nvSpPr>
        <p:spPr>
          <a:xfrm>
            <a:off x="1224710" y="1472842"/>
            <a:ext cx="54792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Методическое пособие </a:t>
            </a:r>
            <a:r>
              <a:rPr lang="ru-RU" b="1" dirty="0">
                <a:solidFill>
                  <a:srgbClr val="C00000"/>
                </a:solidFill>
              </a:rPr>
              <a:t>«Игровые технологии, как инструмент формирования ценностей здоровья и здорового образа жизни»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064F4F1-B661-45DC-BFE5-ED3376A4052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9443" y="1534822"/>
            <a:ext cx="585267" cy="585267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4AA8651-3AB0-46C1-9745-75CE3AD8AACB}"/>
              </a:ext>
            </a:extLst>
          </p:cNvPr>
          <p:cNvSpPr/>
          <p:nvPr/>
        </p:nvSpPr>
        <p:spPr>
          <a:xfrm>
            <a:off x="1224710" y="2621720"/>
            <a:ext cx="5321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ea typeface="Calibri" panose="020F0502020204030204" pitchFamily="34" charset="0"/>
              </a:rPr>
              <a:t>Методический сборник родительских собраний </a:t>
            </a:r>
            <a:r>
              <a:rPr lang="ru-RU" b="1" dirty="0">
                <a:solidFill>
                  <a:srgbClr val="C00000"/>
                </a:solidFill>
                <a:ea typeface="Calibri" panose="020F0502020204030204" pitchFamily="34" charset="0"/>
              </a:rPr>
              <a:t>«Ребенок – это зеркало, в котором родители могут увидеть себя»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94F74A3-E01A-487B-8551-60C1B4199DC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3330" y="2767158"/>
            <a:ext cx="585267" cy="58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87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6998" y="505847"/>
            <a:ext cx="98726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</a:rPr>
              <a:t>Схема занятия </a:t>
            </a:r>
            <a:r>
              <a:rPr lang="ru-RU" sz="2800" b="1" dirty="0">
                <a:solidFill>
                  <a:srgbClr val="C00000"/>
                </a:solidFill>
              </a:rPr>
              <a:t>«</a:t>
            </a:r>
            <a:r>
              <a:rPr lang="ru-RU" sz="2800" b="1" dirty="0" err="1">
                <a:solidFill>
                  <a:srgbClr val="C00000"/>
                </a:solidFill>
              </a:rPr>
              <a:t>video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self-teach</a:t>
            </a:r>
            <a:r>
              <a:rPr lang="ru-RU" sz="2800" b="1" dirty="0">
                <a:solidFill>
                  <a:srgbClr val="C00000"/>
                </a:solidFill>
              </a:rPr>
              <a:t>»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</a:rPr>
              <a:t>«самообучение через видео-рассуждение»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" name="Блок-схема: память с посл. доступом 11"/>
          <p:cNvSpPr/>
          <p:nvPr/>
        </p:nvSpPr>
        <p:spPr>
          <a:xfrm>
            <a:off x="223792" y="2029555"/>
            <a:ext cx="2331720" cy="1847088"/>
          </a:xfrm>
          <a:prstGeom prst="flowChartMagneticTape">
            <a:avLst/>
          </a:prstGeom>
          <a:solidFill>
            <a:srgbClr val="B3B2B1">
              <a:alpha val="50000"/>
            </a:srgbClr>
          </a:solidFill>
          <a:ln>
            <a:solidFill>
              <a:srgbClr val="C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9990" y="2702318"/>
            <a:ext cx="1773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solidFill>
                    <a:srgbClr val="E7E6E6">
                      <a:lumMod val="10000"/>
                    </a:srgbClr>
                  </a:solidFill>
                </a:ln>
                <a:solidFill>
                  <a:prstClr val="black"/>
                </a:solidFill>
                <a:effectLst/>
                <a:uLnTx/>
                <a:uFillTx/>
              </a:rPr>
              <a:t>Интерактив</a:t>
            </a:r>
          </a:p>
        </p:txBody>
      </p:sp>
      <p:sp>
        <p:nvSpPr>
          <p:cNvPr id="15" name="Блок-схема: память с посл. доступом 14"/>
          <p:cNvSpPr/>
          <p:nvPr/>
        </p:nvSpPr>
        <p:spPr>
          <a:xfrm>
            <a:off x="3379231" y="2041879"/>
            <a:ext cx="2331720" cy="1847088"/>
          </a:xfrm>
          <a:prstGeom prst="flowChartMagneticTape">
            <a:avLst/>
          </a:prstGeom>
          <a:solidFill>
            <a:srgbClr val="B3B2B1">
              <a:alpha val="50000"/>
            </a:srgbClr>
          </a:solidFill>
          <a:ln>
            <a:solidFill>
              <a:srgbClr val="C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58394" y="2611480"/>
            <a:ext cx="1682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solidFill>
                    <a:srgbClr val="E7E6E6">
                      <a:lumMod val="10000"/>
                    </a:srgbClr>
                  </a:solidFill>
                </a:ln>
                <a:solidFill>
                  <a:prstClr val="black"/>
                </a:solidFill>
                <a:effectLst/>
                <a:uLnTx/>
                <a:uFillTx/>
              </a:rPr>
              <a:t>Первичная диагностика</a:t>
            </a:r>
          </a:p>
        </p:txBody>
      </p:sp>
      <p:sp>
        <p:nvSpPr>
          <p:cNvPr id="22" name="Стрелка вправо 21"/>
          <p:cNvSpPr/>
          <p:nvPr/>
        </p:nvSpPr>
        <p:spPr>
          <a:xfrm>
            <a:off x="2706890" y="2804722"/>
            <a:ext cx="527304" cy="29260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Блок-схема: память с посл. доступом 22"/>
          <p:cNvSpPr/>
          <p:nvPr/>
        </p:nvSpPr>
        <p:spPr>
          <a:xfrm>
            <a:off x="6420003" y="2041879"/>
            <a:ext cx="2331720" cy="1847088"/>
          </a:xfrm>
          <a:prstGeom prst="flowChartMagneticTape">
            <a:avLst/>
          </a:prstGeom>
          <a:solidFill>
            <a:srgbClr val="B3B2B1">
              <a:alpha val="50000"/>
            </a:srgbClr>
          </a:solidFill>
          <a:ln>
            <a:solidFill>
              <a:srgbClr val="C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Стрелка вправо 23"/>
          <p:cNvSpPr/>
          <p:nvPr/>
        </p:nvSpPr>
        <p:spPr>
          <a:xfrm>
            <a:off x="5799678" y="2811234"/>
            <a:ext cx="527304" cy="29260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25433" y="2597083"/>
            <a:ext cx="1929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solidFill>
                    <a:srgbClr val="E7E6E6">
                      <a:lumMod val="10000"/>
                    </a:srgbClr>
                  </a:solidFill>
                </a:ln>
                <a:solidFill>
                  <a:prstClr val="black"/>
                </a:solidFill>
                <a:effectLst/>
                <a:uLnTx/>
                <a:uFillTx/>
              </a:rPr>
              <a:t>Просмотр видеосюжета</a:t>
            </a:r>
          </a:p>
        </p:txBody>
      </p:sp>
      <p:sp>
        <p:nvSpPr>
          <p:cNvPr id="26" name="Блок-схема: память с посл. доступом 25"/>
          <p:cNvSpPr/>
          <p:nvPr/>
        </p:nvSpPr>
        <p:spPr>
          <a:xfrm>
            <a:off x="9460775" y="2041879"/>
            <a:ext cx="2331720" cy="1847088"/>
          </a:xfrm>
          <a:prstGeom prst="flowChartMagneticTape">
            <a:avLst/>
          </a:prstGeom>
          <a:solidFill>
            <a:srgbClr val="B3B2B1">
              <a:alpha val="50000"/>
            </a:srgbClr>
          </a:solidFill>
          <a:ln>
            <a:solidFill>
              <a:srgbClr val="C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8844744" y="2786847"/>
            <a:ext cx="527304" cy="29260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777450" y="2603595"/>
            <a:ext cx="1715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solidFill>
                    <a:srgbClr val="E7E6E6">
                      <a:lumMod val="10000"/>
                    </a:srgbClr>
                  </a:solidFill>
                </a:ln>
                <a:solidFill>
                  <a:prstClr val="black"/>
                </a:solidFill>
                <a:effectLst/>
                <a:uLnTx/>
                <a:uFillTx/>
              </a:rPr>
              <a:t>Обсуждение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solidFill>
                    <a:srgbClr val="E7E6E6">
                      <a:lumMod val="10000"/>
                    </a:srgbClr>
                  </a:solidFill>
                </a:ln>
                <a:solidFill>
                  <a:prstClr val="black"/>
                </a:solidFill>
                <a:effectLst/>
                <a:uLnTx/>
                <a:uFillTx/>
              </a:rPr>
              <a:t>видеосюжета</a:t>
            </a:r>
          </a:p>
        </p:txBody>
      </p:sp>
      <p:sp>
        <p:nvSpPr>
          <p:cNvPr id="29" name="Блок-схема: память с посл. доступом 28"/>
          <p:cNvSpPr/>
          <p:nvPr/>
        </p:nvSpPr>
        <p:spPr>
          <a:xfrm>
            <a:off x="223792" y="3986503"/>
            <a:ext cx="2331720" cy="1847088"/>
          </a:xfrm>
          <a:prstGeom prst="flowChartMagneticTape">
            <a:avLst/>
          </a:prstGeom>
          <a:solidFill>
            <a:srgbClr val="B3B2B1">
              <a:alpha val="50000"/>
            </a:srgbClr>
          </a:solidFill>
          <a:ln>
            <a:solidFill>
              <a:srgbClr val="C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solidFill>
                  <a:prstClr val="black">
                    <a:lumMod val="95000"/>
                    <a:lumOff val="5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2314" y="4484946"/>
            <a:ext cx="1707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solidFill>
                    <a:srgbClr val="E7E6E6">
                      <a:lumMod val="10000"/>
                    </a:srgbClr>
                  </a:solidFill>
                </a:ln>
                <a:solidFill>
                  <a:prstClr val="black"/>
                </a:solidFill>
                <a:effectLst/>
                <a:uLnTx/>
                <a:uFillTx/>
              </a:rPr>
              <a:t>Работа в микрогруппах</a:t>
            </a:r>
          </a:p>
        </p:txBody>
      </p:sp>
      <p:sp>
        <p:nvSpPr>
          <p:cNvPr id="31" name="Стрелка вправо 30"/>
          <p:cNvSpPr/>
          <p:nvPr/>
        </p:nvSpPr>
        <p:spPr>
          <a:xfrm>
            <a:off x="2687841" y="4763743"/>
            <a:ext cx="527304" cy="29260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Блок-схема: память с посл. доступом 31"/>
          <p:cNvSpPr/>
          <p:nvPr/>
        </p:nvSpPr>
        <p:spPr>
          <a:xfrm>
            <a:off x="3402550" y="3986503"/>
            <a:ext cx="2331720" cy="1847088"/>
          </a:xfrm>
          <a:prstGeom prst="flowChartMagneticTape">
            <a:avLst/>
          </a:prstGeom>
          <a:solidFill>
            <a:srgbClr val="B3B2B1">
              <a:alpha val="50000"/>
            </a:srgbClr>
          </a:solidFill>
          <a:ln>
            <a:solidFill>
              <a:srgbClr val="C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solidFill>
                  <a:srgbClr val="E7E6E6">
                    <a:lumMod val="1000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686425" y="4640125"/>
            <a:ext cx="1952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solidFill>
                    <a:srgbClr val="E7E6E6">
                      <a:lumMod val="10000"/>
                    </a:srgbClr>
                  </a:solidFill>
                </a:ln>
                <a:solidFill>
                  <a:prstClr val="black"/>
                </a:solidFill>
                <a:effectLst/>
                <a:uLnTx/>
                <a:uFillTx/>
              </a:rPr>
              <a:t>Презентация</a:t>
            </a:r>
          </a:p>
        </p:txBody>
      </p:sp>
      <p:sp>
        <p:nvSpPr>
          <p:cNvPr id="34" name="Стрелка вправо 33"/>
          <p:cNvSpPr/>
          <p:nvPr/>
        </p:nvSpPr>
        <p:spPr>
          <a:xfrm>
            <a:off x="5799678" y="4726605"/>
            <a:ext cx="527304" cy="29260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Блок-схема: память с посл. доступом 34"/>
          <p:cNvSpPr/>
          <p:nvPr/>
        </p:nvSpPr>
        <p:spPr>
          <a:xfrm>
            <a:off x="6420003" y="3986503"/>
            <a:ext cx="2331720" cy="1847088"/>
          </a:xfrm>
          <a:prstGeom prst="flowChartMagneticTape">
            <a:avLst/>
          </a:prstGeom>
          <a:solidFill>
            <a:srgbClr val="B3B2B1">
              <a:alpha val="50000"/>
            </a:srgbClr>
          </a:solidFill>
          <a:ln>
            <a:solidFill>
              <a:srgbClr val="C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solidFill>
                  <a:srgbClr val="E7E6E6">
                    <a:lumMod val="1000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845199" y="4517014"/>
            <a:ext cx="1609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solidFill>
                    <a:srgbClr val="E7E6E6">
                      <a:lumMod val="10000"/>
                    </a:srgbClr>
                  </a:solidFill>
                </a:ln>
                <a:solidFill>
                  <a:prstClr val="black"/>
                </a:solidFill>
                <a:effectLst/>
                <a:uLnTx/>
                <a:uFillTx/>
              </a:rPr>
              <a:t>Повторная диагностика</a:t>
            </a:r>
          </a:p>
        </p:txBody>
      </p:sp>
      <p:sp>
        <p:nvSpPr>
          <p:cNvPr id="37" name="Блок-схема: память с посл. доступом 36"/>
          <p:cNvSpPr/>
          <p:nvPr/>
        </p:nvSpPr>
        <p:spPr>
          <a:xfrm>
            <a:off x="9460775" y="3981476"/>
            <a:ext cx="2331720" cy="1847088"/>
          </a:xfrm>
          <a:prstGeom prst="flowChartMagneticTape">
            <a:avLst/>
          </a:prstGeom>
          <a:solidFill>
            <a:srgbClr val="B3B2B1">
              <a:alpha val="50000"/>
            </a:srgbClr>
          </a:solidFill>
          <a:ln>
            <a:solidFill>
              <a:srgbClr val="C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solidFill>
                  <a:srgbClr val="E7E6E6">
                    <a:lumMod val="1000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Стрелка вправо 37"/>
          <p:cNvSpPr/>
          <p:nvPr/>
        </p:nvSpPr>
        <p:spPr>
          <a:xfrm>
            <a:off x="8871001" y="4728318"/>
            <a:ext cx="527304" cy="29260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782166" y="4640125"/>
            <a:ext cx="1773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solidFill>
                    <a:srgbClr val="E7E6E6">
                      <a:lumMod val="10000"/>
                    </a:srgbClr>
                  </a:solidFill>
                </a:ln>
                <a:solidFill>
                  <a:prstClr val="black"/>
                </a:solidFill>
                <a:effectLst/>
                <a:uLnTx/>
                <a:uFillTx/>
              </a:rPr>
              <a:t>Интерактив</a:t>
            </a:r>
          </a:p>
        </p:txBody>
      </p:sp>
    </p:spTree>
    <p:extLst>
      <p:ext uri="{BB962C8B-B14F-4D97-AF65-F5344CB8AC3E}">
        <p14:creationId xmlns:p14="http://schemas.microsoft.com/office/powerpoint/2010/main" val="4194736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467EE163-4EB0-4C04-A2A3-B039A899CFE1}"/>
              </a:ext>
            </a:extLst>
          </p:cNvPr>
          <p:cNvSpPr/>
          <p:nvPr/>
        </p:nvSpPr>
        <p:spPr>
          <a:xfrm>
            <a:off x="609600" y="241527"/>
            <a:ext cx="5400675" cy="795337"/>
          </a:xfrm>
          <a:prstGeom prst="rect">
            <a:avLst/>
          </a:prstGeom>
          <a:solidFill>
            <a:srgbClr val="B3B2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2167BF03-A272-4200-8C7C-44F3B7EB4952}"/>
              </a:ext>
            </a:extLst>
          </p:cNvPr>
          <p:cNvSpPr/>
          <p:nvPr/>
        </p:nvSpPr>
        <p:spPr>
          <a:xfrm>
            <a:off x="883396" y="435245"/>
            <a:ext cx="5393581" cy="1093327"/>
          </a:xfrm>
          <a:prstGeom prst="rect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Социально-профилактическая игра 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«Я-человек»</a:t>
            </a:r>
          </a:p>
        </p:txBody>
      </p:sp>
      <p:pic>
        <p:nvPicPr>
          <p:cNvPr id="2050" name="Picture 2" descr="https://sun9-28.userapi.com/impg/GptwCNTPDnoiw1YMXJTKtJhwdVsTnbiaZ68kBQ/jebgJREerL8.jpg?size=1280x960&amp;quality=95&amp;sign=d532d1eeeb32a07a15db59515b71ac98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3689750"/>
            <a:ext cx="4439441" cy="292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22.userapi.com/impg/ryJSx-0WxDf1kOgSdijroAE753VqwjaadVP-OA/c87PzN-BpoQ.jpg?size=1024x768&amp;quality=95&amp;sign=eb4a550ec302ed7f8718db6cd6d1eeb3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0" y="3935612"/>
            <a:ext cx="4325940" cy="2676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9-16.userapi.com/impg/PPyHCO9SqRtq9qb5-rRJMRUa7sCuY3vbCZhrKg/LY6gJcwvEHc.jpg?size=1280x960&amp;quality=95&amp;sign=73047dbacf36fd7aa34ef28e8ff4caae&amp;type=albu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1" y="236670"/>
            <a:ext cx="4994670" cy="342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un9-38.userapi.com/impg/MAIEf1YO77q0j6OfJ6pWdkw5qe9-KQ0pp8KGSg/YBiTUTgPo0Q.jpg?size=1280x576&amp;quality=95&amp;sign=bb4d12b4b9c2f8c89e9a482b0088e682&amp;type=albu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88" y="1577666"/>
            <a:ext cx="5163741" cy="2216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8896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9238</TotalTime>
  <Words>678</Words>
  <Application>Microsoft Office PowerPoint</Application>
  <PresentationFormat>Широкоэкранный</PresentationFormat>
  <Paragraphs>147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Arial Black</vt:lpstr>
      <vt:lpstr>Arial Narrow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«Воспитательная деятельность в школах Российской Федерации: структура и основные аспекты»</dc:title>
  <dc:creator>Admin</dc:creator>
  <cp:lastModifiedBy>Пользователь</cp:lastModifiedBy>
  <cp:revision>331</cp:revision>
  <dcterms:created xsi:type="dcterms:W3CDTF">2021-03-22T09:53:33Z</dcterms:created>
  <dcterms:modified xsi:type="dcterms:W3CDTF">2023-10-30T19:31:13Z</dcterms:modified>
</cp:coreProperties>
</file>